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9" r:id="rId2"/>
  </p:sldMasterIdLst>
  <p:notesMasterIdLst>
    <p:notesMasterId r:id="rId30"/>
  </p:notesMasterIdLst>
  <p:handoutMasterIdLst>
    <p:handoutMasterId r:id="rId31"/>
  </p:handoutMasterIdLst>
  <p:sldIdLst>
    <p:sldId id="282" r:id="rId3"/>
    <p:sldId id="278" r:id="rId4"/>
    <p:sldId id="259" r:id="rId5"/>
    <p:sldId id="283" r:id="rId6"/>
    <p:sldId id="284" r:id="rId7"/>
    <p:sldId id="285" r:id="rId8"/>
    <p:sldId id="264" r:id="rId9"/>
    <p:sldId id="268" r:id="rId10"/>
    <p:sldId id="265" r:id="rId11"/>
    <p:sldId id="266" r:id="rId12"/>
    <p:sldId id="313" r:id="rId13"/>
    <p:sldId id="286" r:id="rId14"/>
    <p:sldId id="287" r:id="rId15"/>
    <p:sldId id="276" r:id="rId16"/>
    <p:sldId id="288" r:id="rId17"/>
    <p:sldId id="289" r:id="rId18"/>
    <p:sldId id="310" r:id="rId19"/>
    <p:sldId id="311" r:id="rId20"/>
    <p:sldId id="321" r:id="rId21"/>
    <p:sldId id="258" r:id="rId22"/>
    <p:sldId id="322" r:id="rId23"/>
    <p:sldId id="261" r:id="rId24"/>
    <p:sldId id="262" r:id="rId25"/>
    <p:sldId id="323" r:id="rId26"/>
    <p:sldId id="324" r:id="rId27"/>
    <p:sldId id="326" r:id="rId28"/>
    <p:sldId id="325" r:id="rId29"/>
  </p:sldIdLst>
  <p:sldSz cx="9144000" cy="6858000" type="screen4x3"/>
  <p:notesSz cx="6819900" cy="99187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Corbel" panose="020B0503020204020204" pitchFamily="34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 userDrawn="1">
          <p15:clr>
            <a:srgbClr val="A4A3A4"/>
          </p15:clr>
        </p15:guide>
        <p15:guide id="2" pos="214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00ADF9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20" autoAdjust="0"/>
    <p:restoredTop sz="93883" autoAdjust="0"/>
  </p:normalViewPr>
  <p:slideViewPr>
    <p:cSldViewPr>
      <p:cViewPr varScale="1">
        <p:scale>
          <a:sx n="114" d="100"/>
          <a:sy n="114" d="100"/>
        </p:scale>
        <p:origin x="179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2952" y="96"/>
      </p:cViewPr>
      <p:guideLst>
        <p:guide orient="horz" pos="3124"/>
        <p:guide pos="21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A2A0B-F36F-4B3F-84C3-EFB7110F3E28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3032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42D0A-9682-4A15-A246-53AF8061B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515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01014-6500-42D6-80F5-24F441E5312C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8699-07F8-4C6C-ACF0-EE01C045A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809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28699-07F8-4C6C-ACF0-EE01C045A0A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640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</a:t>
            </a:r>
            <a:r>
              <a:rPr lang="en-GB" baseline="0" dirty="0"/>
              <a:t> are optional videos you might like to show: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Unicef smiles from 2016 </a:t>
            </a:r>
          </a:p>
          <a:p>
            <a:pPr marL="0" indent="0">
              <a:buFontTx/>
              <a:buNone/>
            </a:pPr>
            <a:r>
              <a:rPr lang="en-GB" baseline="0" dirty="0"/>
              <a:t>-  A video about Unicef and children’s rights made by a Year 8 child.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28699-07F8-4C6C-ACF0-EE01C045A0A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910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8699-07F8-4C6C-ACF0-EE01C045A0A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350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8699-07F8-4C6C-ACF0-EE01C045A0A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071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8699-07F8-4C6C-ACF0-EE01C045A0A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347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" r="16689" b="1504"/>
          <a:stretch/>
        </p:blipFill>
        <p:spPr>
          <a:xfrm>
            <a:off x="-1" y="-27384"/>
            <a:ext cx="9144001" cy="6885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220000"/>
            <a:ext cx="7772400" cy="1323439"/>
          </a:xfrm>
          <a:solidFill>
            <a:srgbClr val="00ADF9"/>
          </a:solidFill>
        </p:spPr>
        <p:txBody>
          <a:bodyPr lIns="360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00" y="180000"/>
            <a:ext cx="5002518" cy="11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3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1412776"/>
            <a:ext cx="9144000" cy="0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84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o logo_n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108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82" y="5616000"/>
            <a:ext cx="5002518" cy="11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53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5091434"/>
            <a:ext cx="6552728" cy="4257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47" y="0"/>
            <a:ext cx="9098757" cy="50131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82" y="5616000"/>
            <a:ext cx="5002518" cy="11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67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467544" y="2276872"/>
            <a:ext cx="82089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cap="all" spc="400" baseline="0" dirty="0">
                <a:solidFill>
                  <a:srgbClr val="00AEEF"/>
                </a:solidFill>
                <a:latin typeface="Univers Next Pro Condensed" panose="020B0906030202020203" pitchFamily="34" charset="0"/>
              </a:rPr>
              <a:t>Any questions?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82" y="5616000"/>
            <a:ext cx="5002518" cy="11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26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brea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t="3593" r="11263" b="2473"/>
          <a:stretch/>
        </p:blipFill>
        <p:spPr>
          <a:xfrm>
            <a:off x="0" y="-193210"/>
            <a:ext cx="9396536" cy="7051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25989"/>
            <a:ext cx="5580112" cy="707886"/>
          </a:xfrm>
          <a:solidFill>
            <a:schemeClr val="tx1">
              <a:alpha val="50000"/>
            </a:schemeClr>
          </a:solidFill>
        </p:spPr>
        <p:txBody>
          <a:bodyPr wrap="square" lIns="360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82" y="5508000"/>
            <a:ext cx="5002518" cy="11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7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/brea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25989"/>
            <a:ext cx="5580112" cy="707886"/>
          </a:xfrm>
          <a:solidFill>
            <a:schemeClr val="tx1">
              <a:alpha val="50000"/>
            </a:schemeClr>
          </a:solidFill>
        </p:spPr>
        <p:txBody>
          <a:bodyPr wrap="square" lIns="360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82" y="5508000"/>
            <a:ext cx="5002518" cy="11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3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/brea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r="956" b="-1587"/>
          <a:stretch/>
        </p:blipFill>
        <p:spPr>
          <a:xfrm>
            <a:off x="0" y="1"/>
            <a:ext cx="9226088" cy="702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25989"/>
            <a:ext cx="5580112" cy="707886"/>
          </a:xfrm>
          <a:solidFill>
            <a:schemeClr val="tx1">
              <a:alpha val="50000"/>
            </a:schemeClr>
          </a:solidFill>
        </p:spPr>
        <p:txBody>
          <a:bodyPr wrap="square" lIns="360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508000"/>
            <a:ext cx="5002518" cy="11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79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/brea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t="1" r="8055" b="-1500"/>
          <a:stretch/>
        </p:blipFill>
        <p:spPr>
          <a:xfrm>
            <a:off x="0" y="6017"/>
            <a:ext cx="9144000" cy="6960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25989"/>
            <a:ext cx="5580112" cy="707886"/>
          </a:xfrm>
          <a:solidFill>
            <a:schemeClr val="tx1">
              <a:alpha val="50000"/>
            </a:schemeClr>
          </a:solidFill>
        </p:spPr>
        <p:txBody>
          <a:bodyPr wrap="square" lIns="360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508000"/>
            <a:ext cx="5002518" cy="11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1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brea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9580" r="16198" b="1672"/>
          <a:stretch/>
        </p:blipFill>
        <p:spPr>
          <a:xfrm>
            <a:off x="0" y="-138979"/>
            <a:ext cx="9324528" cy="699697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0" y="4293096"/>
            <a:ext cx="5580112" cy="707886"/>
          </a:xfrm>
          <a:solidFill>
            <a:schemeClr val="tx1">
              <a:alpha val="50000"/>
            </a:schemeClr>
          </a:solidFill>
        </p:spPr>
        <p:txBody>
          <a:bodyPr wrap="square" lIns="360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508000"/>
            <a:ext cx="5002518" cy="11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47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" t="370" r="9890" b="6648"/>
          <a:stretch/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220000"/>
            <a:ext cx="7772400" cy="1323439"/>
          </a:xfrm>
          <a:solidFill>
            <a:srgbClr val="00ADF9"/>
          </a:solidFill>
        </p:spPr>
        <p:txBody>
          <a:bodyPr lIns="360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0" y="180000"/>
            <a:ext cx="5002518" cy="11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1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break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9" b="3426"/>
          <a:stretch/>
        </p:blipFill>
        <p:spPr>
          <a:xfrm>
            <a:off x="-78707" y="-3133"/>
            <a:ext cx="9222707" cy="6861133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-108520" y="4125989"/>
            <a:ext cx="5580112" cy="707886"/>
          </a:xfrm>
          <a:solidFill>
            <a:schemeClr val="tx1">
              <a:alpha val="50000"/>
            </a:schemeClr>
          </a:solidFill>
        </p:spPr>
        <p:txBody>
          <a:bodyPr wrap="square" lIns="360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508000"/>
            <a:ext cx="5002518" cy="11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55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/break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" r="10527" b="2322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25989"/>
            <a:ext cx="5580112" cy="707886"/>
          </a:xfrm>
          <a:solidFill>
            <a:schemeClr val="tx1">
              <a:alpha val="50000"/>
            </a:schemeClr>
          </a:solidFill>
        </p:spPr>
        <p:txBody>
          <a:bodyPr wrap="square" lIns="360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508000"/>
            <a:ext cx="5002518" cy="11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2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break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25989"/>
            <a:ext cx="5580112" cy="707886"/>
          </a:xfrm>
          <a:solidFill>
            <a:schemeClr val="tx1">
              <a:alpha val="50000"/>
            </a:schemeClr>
          </a:solidFill>
        </p:spPr>
        <p:txBody>
          <a:bodyPr wrap="square" lIns="360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508000"/>
            <a:ext cx="5002518" cy="11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9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/break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0"/>
            <a:ext cx="9180512" cy="6907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25989"/>
            <a:ext cx="5580112" cy="707886"/>
          </a:xfrm>
          <a:solidFill>
            <a:schemeClr val="tx1">
              <a:alpha val="50000"/>
            </a:schemeClr>
          </a:solidFill>
        </p:spPr>
        <p:txBody>
          <a:bodyPr wrap="square" lIns="360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508000"/>
            <a:ext cx="5002518" cy="11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BAE26-55E4-4089-83FB-C2219EA7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614E33-1DB9-4A47-9B9E-E842DCC7CA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4A4F2-B9DA-4B74-AD31-E2E544C7D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2C7B-AB32-457D-99AF-9FDE3F2498BC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D6805-C55B-497C-85E2-7A5C66F05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2BD55-C1AE-4D3F-B424-90FC7F4A0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BF597-1C4F-4E39-A5C4-958EC15190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86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E12147B2-9CDF-4252-A998-7BAE2C69DE2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CBA7D83F-25A7-4EB4-BDD0-CF009F3FF2FD}" type="slidenum">
              <a:rPr lang="en-GB" smtClean="0"/>
              <a:t>‹#›</a:t>
            </a:fld>
            <a:endParaRPr lang="en-GB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2588471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E12147B2-9CDF-4252-A998-7BAE2C69DE2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CBA7D83F-25A7-4EB4-BDD0-CF009F3FF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912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147B2-9CDF-4252-A998-7BAE2C69DE2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CBA7D83F-25A7-4EB4-BDD0-CF009F3FF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084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147B2-9CDF-4252-A998-7BAE2C69DE2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83F-25A7-4EB4-BDD0-CF009F3FF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352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147B2-9CDF-4252-A998-7BAE2C69DE2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83F-25A7-4EB4-BDD0-CF009F3FF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13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t="13418" r="151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220000"/>
            <a:ext cx="7772400" cy="1323439"/>
          </a:xfrm>
          <a:solidFill>
            <a:srgbClr val="00ADF9"/>
          </a:solidFill>
        </p:spPr>
        <p:txBody>
          <a:bodyPr lIns="360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00" y="180000"/>
            <a:ext cx="5002518" cy="11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70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147B2-9CDF-4252-A998-7BAE2C69DE2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83F-25A7-4EB4-BDD0-CF009F3FF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127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147B2-9CDF-4252-A998-7BAE2C69DE2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83F-25A7-4EB4-BDD0-CF009F3FF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25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147B2-9CDF-4252-A998-7BAE2C69DE2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83F-25A7-4EB4-BDD0-CF009F3FF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017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147B2-9CDF-4252-A998-7BAE2C69DE2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83F-25A7-4EB4-BDD0-CF009F3FF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650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147B2-9CDF-4252-A998-7BAE2C69DE2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83F-25A7-4EB4-BDD0-CF009F3FF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734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147B2-9CDF-4252-A998-7BAE2C69DE2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83F-25A7-4EB4-BDD0-CF009F3FF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492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147B2-9CDF-4252-A998-7BAE2C69DE2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83F-25A7-4EB4-BDD0-CF009F3FF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402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147B2-9CDF-4252-A998-7BAE2C69DE2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83F-25A7-4EB4-BDD0-CF009F3FF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156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147B2-9CDF-4252-A998-7BAE2C69DE2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83F-25A7-4EB4-BDD0-CF009F3FF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78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147B2-9CDF-4252-A998-7BAE2C69DE2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83F-25A7-4EB4-BDD0-CF009F3FF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348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3" t="1162" r="2233" b="33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220000"/>
            <a:ext cx="7772400" cy="1323439"/>
          </a:xfrm>
          <a:solidFill>
            <a:srgbClr val="00ADF9"/>
          </a:solidFill>
        </p:spPr>
        <p:txBody>
          <a:bodyPr lIns="360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00" y="180000"/>
            <a:ext cx="5002518" cy="11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780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147B2-9CDF-4252-A998-7BAE2C69DE2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83F-25A7-4EB4-BDD0-CF009F3FF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445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147B2-9CDF-4252-A998-7BAE2C69DE2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83F-25A7-4EB4-BDD0-CF009F3FF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895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00" b="-1587"/>
          <a:stretch/>
        </p:blipFill>
        <p:spPr>
          <a:xfrm>
            <a:off x="0" y="-15393"/>
            <a:ext cx="9144000" cy="71592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220000"/>
            <a:ext cx="7772400" cy="1323439"/>
          </a:xfrm>
          <a:solidFill>
            <a:srgbClr val="00ADF9"/>
          </a:solidFill>
        </p:spPr>
        <p:txBody>
          <a:bodyPr lIns="360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00" y="180000"/>
            <a:ext cx="5002518" cy="11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1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3161"/>
            <a:ext cx="8229600" cy="1093751"/>
          </a:xfrm>
          <a:ln>
            <a:noFill/>
          </a:ln>
        </p:spPr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295232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58"/>
            <a:ext cx="91440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89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989"/>
            <a:ext cx="8229600" cy="1323439"/>
          </a:xfrm>
          <a:ln>
            <a:noFill/>
          </a:ln>
        </p:spPr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396044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369234"/>
            <a:ext cx="9144000" cy="0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82" y="5616000"/>
            <a:ext cx="5002518" cy="11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54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0324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4784"/>
            <a:ext cx="4038600" cy="40324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360000" y="5733256"/>
            <a:ext cx="21336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12/10/2023</a:t>
            </a:fld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079572"/>
            <a:ext cx="2393058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000" y="6381328"/>
            <a:ext cx="21336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82" y="5616000"/>
            <a:ext cx="5002518" cy="11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8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1412776"/>
            <a:ext cx="9144000" cy="0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82" y="5616000"/>
            <a:ext cx="5002518" cy="11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89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94ABF6D-B116-48FA-8A85-4C24104CDDB3}" type="datetimeFigureOut">
              <a:rPr lang="en-GB" smtClean="0"/>
              <a:pPr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99AA68-E695-4F58-BEEE-DDF7D9F502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24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8" r:id="rId3"/>
    <p:sldLayoutId id="2147483671" r:id="rId4"/>
    <p:sldLayoutId id="2147483674" r:id="rId5"/>
    <p:sldLayoutId id="2147483661" r:id="rId6"/>
    <p:sldLayoutId id="2147483650" r:id="rId7"/>
    <p:sldLayoutId id="2147483652" r:id="rId8"/>
    <p:sldLayoutId id="2147483654" r:id="rId9"/>
    <p:sldLayoutId id="2147483675" r:id="rId10"/>
    <p:sldLayoutId id="2147483677" r:id="rId11"/>
    <p:sldLayoutId id="2147483655" r:id="rId12"/>
    <p:sldLayoutId id="2147483657" r:id="rId13"/>
    <p:sldLayoutId id="2147483663" r:id="rId14"/>
    <p:sldLayoutId id="2147483658" r:id="rId15"/>
    <p:sldLayoutId id="2147483676" r:id="rId16"/>
    <p:sldLayoutId id="2147483672" r:id="rId17"/>
    <p:sldLayoutId id="2147483673" r:id="rId18"/>
    <p:sldLayoutId id="2147483659" r:id="rId19"/>
    <p:sldLayoutId id="2147483666" r:id="rId20"/>
    <p:sldLayoutId id="2147483669" r:id="rId21"/>
    <p:sldLayoutId id="2147483660" r:id="rId22"/>
    <p:sldLayoutId id="2147483670" r:id="rId23"/>
    <p:sldLayoutId id="2147483678" r:id="rId24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cap="all" spc="400" baseline="0">
          <a:solidFill>
            <a:schemeClr val="tx1"/>
          </a:solidFill>
          <a:latin typeface="Univers Next Pro Condensed" panose="020B09060302020202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DF9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spcBef>
          <a:spcPct val="20000"/>
        </a:spcBef>
        <a:buClr>
          <a:srgbClr val="999999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ADF9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999999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ADF9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12147B2-9CDF-4252-A998-7BAE2C69DE2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BA7D83F-25A7-4EB4-BDD0-CF009F3FF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52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jpeg"/><Relationship Id="rId5" Type="http://schemas.openxmlformats.org/officeDocument/2006/relationships/hyperlink" Target="https://twitter.com/HolyroodPPRs" TargetMode="Externa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twitter.com/LfSHolyroodSec" TargetMode="Externa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0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84E72AE-B8F7-4602-8F0A-9B798460C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9179" y="3743921"/>
            <a:ext cx="6858000" cy="1241822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SILVER: Rights Aware </a:t>
            </a:r>
          </a:p>
        </p:txBody>
      </p:sp>
      <p:pic>
        <p:nvPicPr>
          <p:cNvPr id="5" name="Picture 4" descr="Unicef Rights Respecting Schools Logo">
            <a:extLst>
              <a:ext uri="{FF2B5EF4-FFF2-40B4-BE49-F238E27FC236}">
                <a16:creationId xmlns:a16="http://schemas.microsoft.com/office/drawing/2014/main" id="{BBC6789F-2B1C-47D1-B52C-8801D6AD9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99" y="1066800"/>
            <a:ext cx="1730002" cy="1426369"/>
          </a:xfrm>
          <a:prstGeom prst="rect">
            <a:avLst/>
          </a:prstGeom>
        </p:spPr>
      </p:pic>
      <p:pic>
        <p:nvPicPr>
          <p:cNvPr id="2052" name="Picture 1" descr="image001">
            <a:extLst>
              <a:ext uri="{FF2B5EF4-FFF2-40B4-BE49-F238E27FC236}">
                <a16:creationId xmlns:a16="http://schemas.microsoft.com/office/drawing/2014/main" id="{CD48D050-95C0-430F-A370-DFC444223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7" y="4725746"/>
            <a:ext cx="27860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889A67E-D7D3-4019-A67D-B492BE422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276" y="1785199"/>
            <a:ext cx="6858000" cy="1790700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Holyrood RC Secondary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ED5AC9-B283-463A-9563-33447D363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406" y="4486041"/>
            <a:ext cx="1157288" cy="108585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D06A36A-BFA7-47B7-A6EC-1969749963A6}"/>
              </a:ext>
            </a:extLst>
          </p:cNvPr>
          <p:cNvSpPr txBox="1">
            <a:spLocks/>
          </p:cNvSpPr>
          <p:nvPr/>
        </p:nvSpPr>
        <p:spPr>
          <a:xfrm>
            <a:off x="2627784" y="5727863"/>
            <a:ext cx="6858000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rgbClr val="00ADF9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defTabSz="914400" rtl="0" eaLnBrk="1" latinLnBrk="0" hangingPunct="1">
              <a:spcBef>
                <a:spcPct val="20000"/>
              </a:spcBef>
              <a:buClr>
                <a:srgbClr val="999999"/>
              </a:buClr>
              <a:buFont typeface="Wingdings" panose="05000000000000000000" pitchFamily="2" charset="2"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ctr" defTabSz="914400" rtl="0" eaLnBrk="1" latinLnBrk="0" hangingPunct="1">
              <a:spcBef>
                <a:spcPct val="20000"/>
              </a:spcBef>
              <a:buClr>
                <a:srgbClr val="00ADF9"/>
              </a:buClr>
              <a:buFont typeface="Wingdings" panose="05000000000000000000" pitchFamily="2" charset="2"/>
              <a:buNone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ctr" defTabSz="914400" rtl="0" eaLnBrk="1" latinLnBrk="0" hangingPunct="1">
              <a:spcBef>
                <a:spcPct val="20000"/>
              </a:spcBef>
              <a:buClr>
                <a:srgbClr val="999999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ctr" defTabSz="914400" rtl="0" eaLnBrk="1" latinLnBrk="0" hangingPunct="1">
              <a:spcBef>
                <a:spcPct val="20000"/>
              </a:spcBef>
              <a:buClr>
                <a:srgbClr val="00ADF9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What have we been doing?</a:t>
            </a:r>
          </a:p>
        </p:txBody>
      </p:sp>
    </p:spTree>
    <p:extLst>
      <p:ext uri="{BB962C8B-B14F-4D97-AF65-F5344CB8AC3E}">
        <p14:creationId xmlns:p14="http://schemas.microsoft.com/office/powerpoint/2010/main" val="2112031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A3F5984-682A-412F-8CDA-CAACB7B08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6051697"/>
            <a:ext cx="2787839" cy="6134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6E7691-E111-4962-9506-BBD3B1137E33}"/>
              </a:ext>
            </a:extLst>
          </p:cNvPr>
          <p:cNvSpPr/>
          <p:nvPr/>
        </p:nvSpPr>
        <p:spPr>
          <a:xfrm>
            <a:off x="2286000" y="3082751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350">
                <a:solidFill>
                  <a:srgbClr val="FFFFFF"/>
                </a:solidFill>
                <a:latin typeface="RockwellNova"/>
              </a:rPr>
              <a:t>https://sway.office.com/memDyQnIjlFA9NZw?ref=Link</a:t>
            </a:r>
            <a:endParaRPr lang="en-GB" sz="135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13E9AC-B6DB-48C5-9882-DE1B73A6D68F}"/>
              </a:ext>
            </a:extLst>
          </p:cNvPr>
          <p:cNvSpPr/>
          <p:nvPr/>
        </p:nvSpPr>
        <p:spPr>
          <a:xfrm>
            <a:off x="409574" y="499580"/>
            <a:ext cx="7978849" cy="1723549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en-GB" sz="2000" b="1" dirty="0">
                <a:solidFill>
                  <a:srgbClr val="212121"/>
                </a:solidFill>
                <a:latin typeface="Calibri"/>
                <a:cs typeface="Calibri"/>
              </a:rPr>
              <a:t>Leaflet developed by the PV, PP and RRS teams to provide a welcome information leaflet for new S1 Pupils</a:t>
            </a:r>
            <a:r>
              <a:rPr lang="en-GB" sz="1350" dirty="0">
                <a:solidFill>
                  <a:srgbClr val="212121"/>
                </a:solidFill>
                <a:latin typeface="Calibri"/>
                <a:cs typeface="Calibri"/>
              </a:rPr>
              <a:t>.</a:t>
            </a:r>
          </a:p>
          <a:p>
            <a:endParaRPr lang="en-GB" sz="135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endParaRPr lang="en-GB" sz="135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endParaRPr lang="en-GB" sz="135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endParaRPr lang="en-GB" sz="1350" dirty="0">
              <a:cs typeface="Calibri"/>
            </a:endParaRPr>
          </a:p>
          <a:p>
            <a:endParaRPr lang="en-GB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A6E0E2-5E77-4F00-BDDE-3DDD9BF3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7" y="1361354"/>
            <a:ext cx="7308304" cy="463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54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A3F5984-682A-412F-8CDA-CAACB7B08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695874"/>
            <a:ext cx="2787839" cy="6134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6E7691-E111-4962-9506-BBD3B1137E33}"/>
              </a:ext>
            </a:extLst>
          </p:cNvPr>
          <p:cNvSpPr/>
          <p:nvPr/>
        </p:nvSpPr>
        <p:spPr>
          <a:xfrm>
            <a:off x="2286000" y="3082751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350">
                <a:solidFill>
                  <a:srgbClr val="FFFFFF"/>
                </a:solidFill>
                <a:latin typeface="RockwellNova"/>
              </a:rPr>
              <a:t>https://sway.office.com/memDyQnIjlFA9NZw?ref=Link</a:t>
            </a:r>
            <a:endParaRPr lang="en-GB" sz="135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13E9AC-B6DB-48C5-9882-DE1B73A6D68F}"/>
              </a:ext>
            </a:extLst>
          </p:cNvPr>
          <p:cNvSpPr/>
          <p:nvPr/>
        </p:nvSpPr>
        <p:spPr>
          <a:xfrm>
            <a:off x="592008" y="908720"/>
            <a:ext cx="5708183" cy="4085734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endParaRPr lang="en-GB" sz="135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endParaRPr lang="en-GB" sz="135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Interactive Inclusive School Signage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Developed after consultation with young people.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Pupils can now use their iPads to find their location within the school. Scanning the QR codes to access spoken directions in English and a selection of our other languages and a sign language visual.</a:t>
            </a:r>
            <a:endParaRPr lang="en-GB" sz="2000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endParaRPr lang="en-GB" sz="135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endParaRPr lang="en-GB" sz="1350" dirty="0">
              <a:cs typeface="Calibri"/>
            </a:endParaRPr>
          </a:p>
          <a:p>
            <a:endParaRPr lang="en-GB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39936B-3975-4C0C-A969-32786E9CE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950" y="548680"/>
            <a:ext cx="2041131" cy="303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20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050D411-7460-439B-BA18-FF9466F4E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45" y="5877272"/>
            <a:ext cx="2787839" cy="6134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055CB8-2711-4BC2-8EDA-55283BEA088A}"/>
              </a:ext>
            </a:extLst>
          </p:cNvPr>
          <p:cNvSpPr/>
          <p:nvPr/>
        </p:nvSpPr>
        <p:spPr>
          <a:xfrm>
            <a:off x="251520" y="449536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Establishment of the Mental Health  Ambassadors scheme, with Senior pupils trained to support  other pupils with their mental health. 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3A9866-8003-489A-B7F8-797CE4498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16"/>
          <a:stretch/>
        </p:blipFill>
        <p:spPr>
          <a:xfrm>
            <a:off x="1358935" y="1340768"/>
            <a:ext cx="6426129" cy="440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06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1064153-F469-4F3D-80DC-FBB555C89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96" y="5779254"/>
            <a:ext cx="2787839" cy="613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11D137-443E-4136-9512-D66596BBB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937" y="1323226"/>
            <a:ext cx="5217498" cy="3610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293ABB-5CC4-45DB-84B5-83C85AE80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65" y="2827039"/>
            <a:ext cx="3777374" cy="27374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3F4937-315B-441A-9B71-765238A65BA3}"/>
              </a:ext>
            </a:extLst>
          </p:cNvPr>
          <p:cNvSpPr/>
          <p:nvPr/>
        </p:nvSpPr>
        <p:spPr>
          <a:xfrm>
            <a:off x="251520" y="449536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Working in partnership with the Govanhill Roma Youth Project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50193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2529E18-4DD7-4C74-9195-5DF2DC0E2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97" y="5257801"/>
            <a:ext cx="2787839" cy="613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2C036C-4B8D-495F-A19F-F9C855812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65" y="3957490"/>
            <a:ext cx="2420692" cy="1737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2E0809-05A3-42A2-9A9E-EB737FF08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033" y="2073599"/>
            <a:ext cx="2355881" cy="18838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5B6B40-C904-4B38-AFAF-3C0A0B8A034E}"/>
              </a:ext>
            </a:extLst>
          </p:cNvPr>
          <p:cNvSpPr/>
          <p:nvPr/>
        </p:nvSpPr>
        <p:spPr>
          <a:xfrm>
            <a:off x="6107033" y="1688276"/>
            <a:ext cx="2545825" cy="484748"/>
          </a:xfrm>
          <a:prstGeom prst="rect">
            <a:avLst/>
          </a:prstGeom>
        </p:spPr>
        <p:txBody>
          <a:bodyPr wrap="none" lIns="68580" tIns="34290" rIns="68580" bIns="34290" anchor="t">
            <a:spAutoFit/>
          </a:bodyPr>
          <a:lstStyle/>
          <a:p>
            <a:r>
              <a:rPr lang="en-GB" sz="1350">
                <a:hlinkClick r:id="rId5"/>
              </a:rPr>
              <a:t>https://twitter.com/HolyroodPPRs</a:t>
            </a:r>
            <a:endParaRPr lang="en-US" sz="1350"/>
          </a:p>
          <a:p>
            <a:endParaRPr lang="en-GB" sz="1350">
              <a:cs typeface="Calibri"/>
            </a:endParaRPr>
          </a:p>
        </p:txBody>
      </p:sp>
      <p:pic>
        <p:nvPicPr>
          <p:cNvPr id="8194" name="Picture 2" descr="https://attachments.office.net/owa/gw09wilsonclare5%40glow.ea.glasgow.sch.uk/service.svc/s/GetAttachmentThumbnail?id=AAMkAGM4OTZlMGYyLWM0ZGItNDRlNi05YTRjLTY0YzgyNmZlMzJlZQBGAAAAAACI%2B5GCsLiaQYtfMmDVkIwmBwC4QOGgcbMgS48vVudRvh4%2FAAAAAAEMAAC4QOGgcbMgS48vVudRvh4%2FAAawOIbzAAABEgAQAChRVbHTO%2FFLiWKc%2BZhUehc%3D&amp;thumbnailType=2&amp;token=eyJhbGciOiJSUzI1NiIsImtpZCI6IkQ4OThGN0RDMjk2ODQ1MDk1RUUwREZGQ0MzODBBOTM5NjUwNDNFNjQiLCJ0eXAiOiJKV1QiLCJ4NXQiOiIySmozM0Nsb1JRbGU0Tl84dzRDcE9XVUVQbVEifQ.eyJvcmlnaW4iOiJodHRwczovL291dGxvb2sub2ZmaWNlLmNvbSIsInVjIjoiZjkwZjg0OTQ3MGQ3NGIyNWEwOTQ2M2MyMzRkYzYyZDYiLCJ2ZXIiOiJFeGNoYW5nZS5DYWxsYmFjay5WMSIsImFwcGN0eHNlbmRlciI6Ik93YURvd25sb2FkQGNjZDMyY2EzLTE2Y2UtNDI4Zi05NTQxLTM3MmQ2YjA1MTkyOSIsImlzc3JpbmciOiJXVyIsImFwcGN0eCI6IntcIm1zZXhjaHByb3RcIjpcIm93YVwiLFwicHVpZFwiOlwiMTE1Mzk3NzAyNTEwNDU2NjQxMlwiLFwic2NvcGVcIjpcIk93YURvd25sb2FkXCIsXCJvaWRcIjpcImM0OWQzZmMxLWRjZGUtNGIxMi1hZDA5LTQ0YWY2NDIzNzI4Y1wiLFwicHJpbWFyeXNpZFwiOlwiUy0xLTUtMjEtMjgxNDA1MzYwNi0xODc1OTc4NDkzLTQ2MDE5MC0xMTMyMDczOVwifSIsIm5iZiI6MTY2MDg2MDA4NCwiZXhwIjoxNjYwODYwNjg0LCJpc3MiOiIwMDAwMDAwMi0wMDAwLTBmZjEtY2UwMC0wMDAwMDAwMDAwMDBAY2NkMzJjYTMtMTZjZS00MjhmLTk1NDEtMzcyZDZiMDUxOTI5IiwiYXVkIjoiMDAwMDAwMDItMDAwMC0wZmYxLWNlMDAtMDAwMDAwMDAwMDAwL2F0dGFjaG1lbnRzLm9mZmljZS5uZXRAY2NkMzJjYTMtMTZjZS00MjhmLTk1NDEtMzcyZDZiMDUxOTI5IiwiaGFwcCI6Im93YSJ9.BxZjBgX5T1esedXY2S0y0a6f3PEwuysNk1tQAK5hs3Nxm1gMbJOFP5bc84QK0NXZLLULX84nKAZITbZjL7azAHhs_AFOIoi0_N7C9crQzq2sGc3pVPPoPC7_iQsZAzM_CkUoOxVpJQUINBU5ZEQ94WsHQkKVrkU7H0TLrkd5qGdGt0h7io3B6tveA4yWCrPjnQLLdmETc9sP4tYQA16xeJcu8yPrpPPL1lAVwZgQzL3y9b4NYyj9PGKW1XHri3JGNxlk05PyG7z-ixAtGT5U2EsKVU96yrknKkEEwoOQAq3BqHnjvcRjEFZHTABFQoamRhdX8SBO4GAVs21kugntRQ&amp;X-OWA-CANARY=lxvcxLKx7E2Ahnv-MsAXKrAGbEtlgdoYxcsjLqKpPMmzrBP0Ez0z_HszWbvDipNruUQqPE1Oho4.&amp;owa=outlook.office.com&amp;scriptVer=20220729002.16&amp;animation=true">
            <a:extLst>
              <a:ext uri="{FF2B5EF4-FFF2-40B4-BE49-F238E27FC236}">
                <a16:creationId xmlns:a16="http://schemas.microsoft.com/office/drawing/2014/main" id="{0DAA6738-E77F-484A-A905-B74BE3D94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976" r="11718" b="16157"/>
          <a:stretch/>
        </p:blipFill>
        <p:spPr bwMode="auto">
          <a:xfrm>
            <a:off x="444304" y="2108440"/>
            <a:ext cx="1832822" cy="168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6D9A2F-4E67-4B11-8AFC-3568D2F243A6}"/>
              </a:ext>
            </a:extLst>
          </p:cNvPr>
          <p:cNvSpPr/>
          <p:nvPr/>
        </p:nvSpPr>
        <p:spPr>
          <a:xfrm>
            <a:off x="352284" y="548680"/>
            <a:ext cx="6627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/>
              <a:t>Our PV Boxes located around the school and available online</a:t>
            </a:r>
          </a:p>
        </p:txBody>
      </p:sp>
      <p:pic>
        <p:nvPicPr>
          <p:cNvPr id="8196" name="Picture 4" descr="https://attachments.office.net/owa/gw09wilsonclare5%40glow.ea.glasgow.sch.uk/service.svc/s/GetAttachmentThumbnail?id=AAMkAGM4OTZlMGYyLWM0ZGItNDRlNi05YTRjLTY0YzgyNmZlMzJlZQBGAAAAAACI%2B5GCsLiaQYtfMmDVkIwmBwC4QOGgcbMgS48vVudRvh4%2FAAAAAAEMAAC4QOGgcbMgS48vVudRvh4%2FAAawOIb2AAABEgAQAPisTEfYYyJAr8aouj7HFZQ%3D&amp;thumbnailType=2&amp;token=eyJhbGciOiJSUzI1NiIsImtpZCI6IkQ4OThGN0RDMjk2ODQ1MDk1RUUwREZGQ0MzODBBOTM5NjUwNDNFNjQiLCJ0eXAiOiJKV1QiLCJ4NXQiOiIySmozM0Nsb1JRbGU0Tl84dzRDcE9XVUVQbVEifQ.eyJvcmlnaW4iOiJodHRwczovL291dGxvb2sub2ZmaWNlLmNvbSIsInVjIjoiZjkwZjg0OTQ3MGQ3NGIyNWEwOTQ2M2MyMzRkYzYyZDYiLCJ2ZXIiOiJFeGNoYW5nZS5DYWxsYmFjay5WMSIsImFwcGN0eHNlbmRlciI6Ik93YURvd25sb2FkQGNjZDMyY2EzLTE2Y2UtNDI4Zi05NTQxLTM3MmQ2YjA1MTkyOSIsImlzc3JpbmciOiJXVyIsImFwcGN0eCI6IntcIm1zZXhjaHByb3RcIjpcIm93YVwiLFwicHVpZFwiOlwiMTE1Mzk3NzAyNTEwNDU2NjQxMlwiLFwic2NvcGVcIjpcIk93YURvd25sb2FkXCIsXCJvaWRcIjpcImM0OWQzZmMxLWRjZGUtNGIxMi1hZDA5LTQ0YWY2NDIzNzI4Y1wiLFwicHJpbWFyeXNpZFwiOlwiUy0xLTUtMjEtMjgxNDA1MzYwNi0xODc1OTc4NDkzLTQ2MDE5MC0xMTMyMDczOVwifSIsIm5iZiI6MTY2MDg2MDQwMywiZXhwIjoxNjYwODYxMDAzLCJpc3MiOiIwMDAwMDAwMi0wMDAwLTBmZjEtY2UwMC0wMDAwMDAwMDAwMDBAY2NkMzJjYTMtMTZjZS00MjhmLTk1NDEtMzcyZDZiMDUxOTI5IiwiYXVkIjoiMDAwMDAwMDItMDAwMC0wZmYxLWNlMDAtMDAwMDAwMDAwMDAwL2F0dGFjaG1lbnRzLm9mZmljZS5uZXRAY2NkMzJjYTMtMTZjZS00MjhmLTk1NDEtMzcyZDZiMDUxOTI5IiwiaGFwcCI6Im93YSJ9.Ncb5j7v_VPwsGA1yQlxPn0naJ7qVCk2KB6CbtiRjAsDQycOSE6frf4mEcA4Jjwkg12i9O1bp-sFLwBmOGLQtULcgfy3_FcmLqYIYQlLkEh9L7ScgmtzeUaxW68mmMuXqRGzCq-HKsK6-LXhFOTn3ynLHzpUvTklijG3YO7eFBtJ9uEN72FpL0Nydb-9KDQF4yzZFvk8daKdYLq23YXjSZh6GGJ3oGGR31EEGpDiFM9YN1XaZwJ2vRFTRNAV_sAp7MFtRF3ahoXqZG5GdUM8xabiVsOvCehSBK9jp2Jec72Zlz1ab5-h3z6-c0XuJhHmgtgAh4KL3X7tSTuuiSnXwAw&amp;X-OWA-CANARY=bi2HhF4MqUCHmrI5WPqBa1CwVm1mgdoYWfc3uWXOVJPGszRFkURPrLFiuP--v_d2zYZQtjmHp_4.&amp;owa=outlook.office.com&amp;scriptVer=20220729002.16&amp;animation=true">
            <a:extLst>
              <a:ext uri="{FF2B5EF4-FFF2-40B4-BE49-F238E27FC236}">
                <a16:creationId xmlns:a16="http://schemas.microsoft.com/office/drawing/2014/main" id="{82B0EDD7-157F-4A58-93CF-5A9D32690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6" t="16157" r="20964" b="13334"/>
          <a:stretch/>
        </p:blipFill>
        <p:spPr bwMode="auto">
          <a:xfrm rot="11013147">
            <a:off x="3259363" y="2183716"/>
            <a:ext cx="2542187" cy="362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933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3870411-34A3-4A25-8430-890A33774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97" y="5257801"/>
            <a:ext cx="2787839" cy="613446"/>
          </a:xfrm>
          <a:prstGeom prst="rect">
            <a:avLst/>
          </a:prstGeom>
        </p:spPr>
      </p:pic>
      <p:pic>
        <p:nvPicPr>
          <p:cNvPr id="1026" name="Picture 2" descr="IMG_5711.jpg">
            <a:extLst>
              <a:ext uri="{FF2B5EF4-FFF2-40B4-BE49-F238E27FC236}">
                <a16:creationId xmlns:a16="http://schemas.microsoft.com/office/drawing/2014/main" id="{900AB843-B6C3-429B-A5EC-1BF1DA910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651304"/>
            <a:ext cx="2663071" cy="199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_5716.jpg">
            <a:extLst>
              <a:ext uri="{FF2B5EF4-FFF2-40B4-BE49-F238E27FC236}">
                <a16:creationId xmlns:a16="http://schemas.microsoft.com/office/drawing/2014/main" id="{6483F71C-247D-4CBF-A7B8-4231A98D8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97" y="3484775"/>
            <a:ext cx="1478683" cy="197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G_5743.jpg">
            <a:extLst>
              <a:ext uri="{FF2B5EF4-FFF2-40B4-BE49-F238E27FC236}">
                <a16:creationId xmlns:a16="http://schemas.microsoft.com/office/drawing/2014/main" id="{48C30125-4D7C-4EE1-8C43-CD715BC36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390" y="2925255"/>
            <a:ext cx="3007151" cy="225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4C067B-BBE3-4DCD-9A57-F2957720913D}"/>
              </a:ext>
            </a:extLst>
          </p:cNvPr>
          <p:cNvSpPr/>
          <p:nvPr/>
        </p:nvSpPr>
        <p:spPr>
          <a:xfrm>
            <a:off x="513828" y="692696"/>
            <a:ext cx="55703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</a:rPr>
              <a:t>We’ve taken part in campaigns such as</a:t>
            </a:r>
          </a:p>
          <a:p>
            <a:endParaRPr lang="en-GB" sz="2000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</a:rPr>
              <a:t>‘Walk the Global Walk’ campaign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772395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454AACA-FE0B-461B-AF6E-A4A9794F2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79" y="5949280"/>
            <a:ext cx="2787839" cy="613446"/>
          </a:xfrm>
          <a:prstGeom prst="rect">
            <a:avLst/>
          </a:prstGeom>
        </p:spPr>
      </p:pic>
      <p:pic>
        <p:nvPicPr>
          <p:cNvPr id="3074" name="Picture 2" descr="C25B4786-A106-4F1F-93FF-7FC3BF2ED0D8.jpeg&#10; (Moderate)">
            <a:extLst>
              <a:ext uri="{FF2B5EF4-FFF2-40B4-BE49-F238E27FC236}">
                <a16:creationId xmlns:a16="http://schemas.microsoft.com/office/drawing/2014/main" id="{365367C7-3334-4A58-AEEB-BF1B9CD7D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53" y="2348880"/>
            <a:ext cx="3571237" cy="300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FD8768-437A-4092-8E36-88FC77B56961}"/>
              </a:ext>
            </a:extLst>
          </p:cNvPr>
          <p:cNvSpPr/>
          <p:nvPr/>
        </p:nvSpPr>
        <p:spPr>
          <a:xfrm>
            <a:off x="241053" y="591785"/>
            <a:ext cx="74272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</a:rPr>
              <a:t>We were delighted to be crowned winners of the Trades House of Glasgow Citizenship Award 2022 for our volunteering and work in the community.</a:t>
            </a:r>
            <a:endParaRPr lang="en-GB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EE1BFA-C8D2-4F34-9653-4B163D995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458" y="1844824"/>
            <a:ext cx="5013131" cy="367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83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454AACA-FE0B-461B-AF6E-A4A9794F2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97" y="5257801"/>
            <a:ext cx="2787839" cy="613446"/>
          </a:xfrm>
          <a:prstGeom prst="rect">
            <a:avLst/>
          </a:prstGeom>
        </p:spPr>
      </p:pic>
      <p:pic>
        <p:nvPicPr>
          <p:cNvPr id="8" name="Picture 2" descr="https://attachments.office.net/owa/gw09wilsonclare5%40glow.ea.glasgow.sch.uk/service.svc/s/GetAttachmentThumbnail?id=AAMkAGM4OTZlMGYyLWM0ZGItNDRlNi05YTRjLTY0YzgyNmZlMzJlZQBGAAAAAACI%2B5GCsLiaQYtfMmDVkIwmBwC4QOGgcbMgS48vVudRvh4%2FAAAAAAEMAAC4QOGgcbMgS48vVudRvh4%2FAAZlj8lFAAABEgAQALv7I0DPWVFEtCa0obBoNxU%3D&amp;thumbnailType=2&amp;token=eyJhbGciOiJSUzI1NiIsImtpZCI6IkZBRDY1NDI2MkM2QUYyOTYxQUExRThDQUI3OEZGMUIyNzBFNzA3RTkiLCJ0eXAiOiJKV1QiLCJ4NXQiOiItdFpVSml4cThwWWFvZWpLdDRfeHNuRG5CLWsifQ.eyJvcmlnaW4iOiJodHRwczovL291dGxvb2sub2ZmaWNlLmNvbSIsInVjIjoiZTg1NjZkY2VhNDY4NGU0ZTk2YmMzMmZiYzgxYTcyMDgiLCJ2ZXIiOiJFeGNoYW5nZS5DYWxsYmFjay5WMSIsImFwcGN0eHNlbmRlciI6Ik93YURvd25sb2FkQGNjZDMyY2EzLTE2Y2UtNDI4Zi05NTQxLTM3MmQ2YjA1MTkyOSIsImlzc3JpbmciOiJXVyIsImFwcGN0eCI6IntcIm1zZXhjaHByb3RcIjpcIm93YVwiLFwicHVpZFwiOlwiMTE1Mzk3NzAyNTEwNDU2NjQxMlwiLFwic2NvcGVcIjpcIk93YURvd25sb2FkXCIsXCJvaWRcIjpcImM0OWQzZmMxLWRjZGUtNGIxMi1hZDA5LTQ0YWY2NDIzNzI4Y1wiLFwicHJpbWFyeXNpZFwiOlwiUy0xLTUtMjEtMjgxNDA1MzYwNi0xODc1OTc4NDkzLTQ2MDE5MC0xMTMyMDczOVwifSIsIm5iZiI6MTY1MTE3MjQyNiwiZXhwIjoxNjUxMTczMDI2LCJpc3MiOiIwMDAwMDAwMi0wMDAwLTBmZjEtY2UwMC0wMDAwMDAwMDAwMDBAY2NkMzJjYTMtMTZjZS00MjhmLTk1NDEtMzcyZDZiMDUxOTI5IiwiYXVkIjoiMDAwMDAwMDItMDAwMC0wZmYxLWNlMDAtMDAwMDAwMDAwMDAwL2F0dGFjaG1lbnRzLm9mZmljZS5uZXRAY2NkMzJjYTMtMTZjZS00MjhmLTk1NDEtMzcyZDZiMDUxOTI5IiwiaGFwcCI6Im93YSJ9.rbmXAzXfIQjKolHjMNxiOY3WTzg30-f32JnsGmavoyCKJMNdESgPBtFCDDRUeSauYPmf9U--OkW2CxVGKsIwAK1aOwVQsljryGPVpV5xEw16hpjd21oX4VmMU2bpgqUeSZoNWdUxew8sglpKCexVg8hfyFitskB26ROYQ8Vx91ww_YLkobrGEtdrXbruMfNY-6Qb5YWNlYPNegL9UbIX6kEDDh5u5aIAglP8MxWRG_IukBMwv1VIL-DfwctX4FHj7Ztwvj-VQ9aXGDLq3_Oif-_sBmngypA7mZJxOJvPCzDJlTOLvI2LpYivA_zMQsrQkedtSaq4DGd4Gb2SMQAMTA&amp;X-OWA-CANARY=v9hdW4uaFU-FF6tFHDH6gQCGZZpJKdoYeF7-Ua3EPvuaXvObEjzr_MgY384jVAQXfZb118wa6Rw.&amp;owa=outlook.office.com&amp;scriptVer=20220408004.14&amp;animation=true">
            <a:extLst>
              <a:ext uri="{FF2B5EF4-FFF2-40B4-BE49-F238E27FC236}">
                <a16:creationId xmlns:a16="http://schemas.microsoft.com/office/drawing/2014/main" id="{932D10C7-C53A-4471-A8DD-70C70F18B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05" y="3021330"/>
            <a:ext cx="3914450" cy="260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DBB341-7D21-4933-AEAF-C5BDC25EB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569" y="836712"/>
            <a:ext cx="5148809" cy="37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03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454AACA-FE0B-461B-AF6E-A4A9794F2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97" y="5257801"/>
            <a:ext cx="2787839" cy="613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D7D9C4-C832-4C8E-9C7B-D1B8CA26D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53" y="1451401"/>
            <a:ext cx="4642112" cy="2879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B857D2-9CDF-496D-8B6A-9466A88AC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610" y="1664016"/>
            <a:ext cx="2318637" cy="17781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14FF31-DA54-4E16-9616-C5D9800CD17C}"/>
              </a:ext>
            </a:extLst>
          </p:cNvPr>
          <p:cNvSpPr/>
          <p:nvPr/>
        </p:nvSpPr>
        <p:spPr>
          <a:xfrm>
            <a:off x="6045185" y="3587446"/>
            <a:ext cx="2648097" cy="484748"/>
          </a:xfrm>
          <a:prstGeom prst="rect">
            <a:avLst/>
          </a:prstGeom>
        </p:spPr>
        <p:txBody>
          <a:bodyPr wrap="none" lIns="68580" tIns="34290" rIns="68580" bIns="34290" anchor="t">
            <a:spAutoFit/>
          </a:bodyPr>
          <a:lstStyle/>
          <a:p>
            <a:r>
              <a:rPr lang="en-GB" sz="1350">
                <a:hlinkClick r:id="rId5"/>
              </a:rPr>
              <a:t>https://twitter.com/LfSHolyroodSec</a:t>
            </a:r>
            <a:endParaRPr lang="en-US" sz="1350"/>
          </a:p>
          <a:p>
            <a:endParaRPr lang="en-GB" sz="1350"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FE8B59-9D59-4827-B0FB-0DE8B9AB6898}"/>
              </a:ext>
            </a:extLst>
          </p:cNvPr>
          <p:cNvSpPr/>
          <p:nvPr/>
        </p:nvSpPr>
        <p:spPr>
          <a:xfrm>
            <a:off x="299951" y="476672"/>
            <a:ext cx="52309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</a:rPr>
              <a:t>We are very proud to have an active </a:t>
            </a:r>
          </a:p>
          <a:p>
            <a:r>
              <a:rPr lang="en-GB" sz="2000" dirty="0">
                <a:latin typeface="Arial" panose="020B0604020202020204" pitchFamily="34" charset="0"/>
              </a:rPr>
              <a:t>Learning for Sustainability group in Holyrood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87315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6093"/>
            <a:ext cx="8229600" cy="707886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484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We need you to become involved!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As part of our Going for Gold campaign we need volunteers.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We intend to do the following: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Article of the Week </a:t>
            </a:r>
            <a:r>
              <a:rPr lang="en-GB" dirty="0" err="1"/>
              <a:t>tannoys</a:t>
            </a:r>
            <a:endParaRPr lang="en-GB" dirty="0"/>
          </a:p>
          <a:p>
            <a:r>
              <a:rPr lang="en-GB" dirty="0"/>
              <a:t>Help teachers to ‘adopt’ a right for their classroom</a:t>
            </a:r>
          </a:p>
          <a:p>
            <a:r>
              <a:rPr lang="en-GB" dirty="0"/>
              <a:t>Decide on a campaign for this year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9434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63336"/>
            <a:ext cx="8640960" cy="646331"/>
          </a:xfrm>
        </p:spPr>
        <p:txBody>
          <a:bodyPr/>
          <a:lstStyle/>
          <a:p>
            <a:r>
              <a:rPr lang="en-GB" sz="1800" b="1" dirty="0"/>
              <a:t>We were awarded SILVER: RIGHTS AWARE in August 2022 and are now aiming for GOLD!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960440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4D3EA-40D0-41DE-AD98-1BE8829A8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406683"/>
            <a:ext cx="6674566" cy="2420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D4EBFD-392F-4107-BE35-9D9880346CB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264" y="2319318"/>
            <a:ext cx="7239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69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883" y="430933"/>
            <a:ext cx="7704667" cy="811559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Rights Respecting Schools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340769"/>
            <a:ext cx="8229600" cy="3301827"/>
          </a:xfrm>
        </p:spPr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Help shape the RRS strategy in the school and become a Rights Ambassador. </a:t>
            </a:r>
          </a:p>
          <a:p>
            <a:r>
              <a:rPr lang="en-GB" dirty="0">
                <a:latin typeface="Comic Sans MS" panose="030F0702030302020204" pitchFamily="66" charset="0"/>
              </a:rPr>
              <a:t>We gained our ‘Silver status’ this year and are currently working towards our ‘Gold status’. </a:t>
            </a:r>
          </a:p>
          <a:p>
            <a:r>
              <a:rPr lang="en-GB" dirty="0">
                <a:latin typeface="Comic Sans MS" panose="030F0702030302020204" pitchFamily="66" charset="0"/>
              </a:rPr>
              <a:t>If you are interested then please contact Miss Wilson  or use the teams code to join.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338293"/>
            <a:ext cx="1169951" cy="1253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D7AACC-519E-4EE1-A9BC-FA2326032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288637"/>
            <a:ext cx="2276793" cy="1352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774E57-28DF-4414-B6A5-FF7490897543}"/>
              </a:ext>
            </a:extLst>
          </p:cNvPr>
          <p:cNvSpPr/>
          <p:nvPr/>
        </p:nvSpPr>
        <p:spPr>
          <a:xfrm>
            <a:off x="2843808" y="5288637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o6pac1h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DB250F-FB39-4DEB-971A-EDDEC0478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35351"/>
            <a:ext cx="1232789" cy="12027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2466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4D606-37C1-4582-9C1A-EF7B81FC0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Affiliated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70B49-5FF9-462D-B933-EF504C273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083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883" y="430933"/>
            <a:ext cx="7704667" cy="811559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Period Dignity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340769"/>
            <a:ext cx="8229600" cy="3240359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Join our Period Dignity Group(PDG). </a:t>
            </a:r>
          </a:p>
          <a:p>
            <a:r>
              <a:rPr lang="en-GB" dirty="0">
                <a:latin typeface="Comic Sans MS" panose="030F0702030302020204" pitchFamily="66" charset="0"/>
              </a:rPr>
              <a:t>This group ensure that every young person has access to period products.</a:t>
            </a:r>
          </a:p>
          <a:p>
            <a:r>
              <a:rPr lang="en-GB" dirty="0">
                <a:latin typeface="Comic Sans MS" panose="030F0702030302020204" pitchFamily="66" charset="0"/>
              </a:rPr>
              <a:t>It also has plans to educate young people in Holyrood about the law surrounding period products and how they should be accessed. </a:t>
            </a:r>
          </a:p>
          <a:p>
            <a:r>
              <a:rPr lang="en-GB" dirty="0">
                <a:latin typeface="Comic Sans MS" panose="030F0702030302020204" pitchFamily="66" charset="0"/>
              </a:rPr>
              <a:t>We also hope to run a number of pupil health sessions for young people in our school.  </a:t>
            </a:r>
          </a:p>
          <a:p>
            <a:r>
              <a:rPr lang="en-GB" dirty="0">
                <a:latin typeface="Comic Sans MS" panose="030F0702030302020204" pitchFamily="66" charset="0"/>
              </a:rPr>
              <a:t>If you are interested then please contact Mrs Ford or use the teams code to join.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688B32-42CE-42A5-9999-AA2D941DD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38387"/>
            <a:ext cx="1264274" cy="1196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D463AE-BC76-49DC-A0CD-03341460F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477122"/>
            <a:ext cx="2767856" cy="2080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5FACF0-558E-46CC-9703-7821E175F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845624"/>
            <a:ext cx="2391109" cy="1343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1771CF-4209-4C8B-9F17-A6141FA91D43}"/>
              </a:ext>
            </a:extLst>
          </p:cNvPr>
          <p:cNvSpPr/>
          <p:nvPr/>
        </p:nvSpPr>
        <p:spPr>
          <a:xfrm>
            <a:off x="2824088" y="4883291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zn1ywtp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406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426D1D-DCE4-4D2C-9372-422E8D30D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987375"/>
            <a:ext cx="3019846" cy="1305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883" y="430933"/>
            <a:ext cx="7704667" cy="811559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VIP Room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340769"/>
            <a:ext cx="8229600" cy="3240359"/>
          </a:xfrm>
        </p:spPr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Be a volunteer for the hugely successful VIP room.</a:t>
            </a:r>
          </a:p>
          <a:p>
            <a:r>
              <a:rPr lang="en-GB" dirty="0">
                <a:latin typeface="Comic Sans MS" panose="030F0702030302020204" pitchFamily="66" charset="0"/>
              </a:rPr>
              <a:t>The VIP room is situated in the conference room during BGE lunch and relies on Senior Volunteers. </a:t>
            </a:r>
          </a:p>
          <a:p>
            <a:r>
              <a:rPr lang="en-GB" dirty="0">
                <a:latin typeface="Comic Sans MS" panose="030F0702030302020204" pitchFamily="66" charset="0"/>
              </a:rPr>
              <a:t>If you are interested then please contact Mrs Ford or use the teams code to join.</a:t>
            </a:r>
          </a:p>
          <a:p>
            <a:r>
              <a:rPr lang="en-GB" dirty="0">
                <a:latin typeface="Comic Sans MS" panose="030F0702030302020204" pitchFamily="66" charset="0"/>
              </a:rPr>
              <a:t>As part of your volunteering you will be able to earn a Higher Leadership Award.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35AA5C-44AF-4000-B9E0-945142E21812}"/>
              </a:ext>
            </a:extLst>
          </p:cNvPr>
          <p:cNvSpPr/>
          <p:nvPr/>
        </p:nvSpPr>
        <p:spPr>
          <a:xfrm>
            <a:off x="2286000" y="5013176"/>
            <a:ext cx="19259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wm5yscu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C48703-7B46-41BF-87FA-65193A4EA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6632"/>
            <a:ext cx="1256489" cy="12564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AutoShape 2" descr="https://attachments.office.net/owa/gw09mrsdford%40glow.ea.glasgow.sch.uk/service.svc/s/GetAttachmentThumbnail?id=AAMkAGVlYmNiMjdiLTNmYzItNDlkZS05ZjZlLTY4YzNlZjc0YzI3ZABGAAAAAACtDoa0sKnxTrTRD8ONSEs2BwBgZAXoRL7mQY9fpGS7%2FtFtAAAAAAEMAABgZAXoRL7mQY9fpGS7%2FtFtAAdrzCgsAAABEgAQAJRP%2BxFhiENCh8CCZkh%2Fzb4%3D&amp;thumbnailType=2&amp;token=eyJhbGciOiJSUzI1NiIsImtpZCI6IjczRkI5QkJFRjYzNjc4RDRGN0U4NEI0NDBCQUJCMTJBMzM5RDlGOTgiLCJ0eXAiOiJKV1QiLCJ4NXQiOiJjX3VidnZZMmVOVDM2RXRFQzZ1eEtqT2RuNWcifQ.eyJvcmlnaW4iOiJodHRwczovL291dGxvb2sub2ZmaWNlLmNvbSIsInVjIjoiYTMyZjRkZjU3MjBjNGM1NGJhMjM0NjUzOWM0OGY5NjIiLCJ2ZXIiOiJFeGNoYW5nZS5DYWxsYmFjay5WMSIsImFwcGN0eHNlbmRlciI6Ik93YURvd25sb2FkQGNjZDMyY2EzLTE2Y2UtNDI4Zi05NTQxLTM3MmQ2YjA1MTkyOSIsImlzc3JpbmciOiJXVyIsImFwcGN0eCI6IntcIm1zZXhjaHByb3RcIjpcIm93YVwiLFwicHVpZFwiOlwiMTE1MzkwNjY2MDY1NTAyMzY5NFwiLFwic2NvcGVcIjpcIk93YURvd25sb2FkXCIsXCJvaWRcIjpcIjY5OWQxM2U2LWQxMjgtNDUyYS05NTYzLWZhYmQ5ODA4NGI0MVwiLFwicHJpbWFyeXNpZFwiOlwiUy0xLTUtMjEtMjgxNDA1MzYwNi0xODc1OTc4NDkzLTQ2MDE5MC0xMTMyMDczNFwifSIsIm5iZiI6MTY4NDc0NzU2MSwiZXhwIjoxNjg0NzQ4MTYxLCJpc3MiOiIwMDAwMDAwMi0wMDAwLTBmZjEtY2UwMC0wMDAwMDAwMDAwMDBAY2NkMzJjYTMtMTZjZS00MjhmLTk1NDEtMzcyZDZiMDUxOTI5IiwiYXVkIjoiMDAwMDAwMDItMDAwMC0wZmYxLWNlMDAtMDAwMDAwMDAwMDAwL2F0dGFjaG1lbnRzLm9mZmljZS5uZXRAY2NkMzJjYTMtMTZjZS00MjhmLTk1NDEtMzcyZDZiMDUxOTI5IiwiaGFwcCI6Im93YSJ9.Xz5gwL6VQe608zy41He1gzri4W8zBWAo3-NqpOe5LPCsKznPUuQuEqFRR8n8bGAIiD4IVx8BOsWr1PG2hPItnHuqzlpwUKo_d2GQp36BWDQbyAITb2AquhOu0MbE6NbCpqDLS_hKIBh_hdT4oQv504t9R3rLb4Tm272phlNGbBGolUTdpwQQUMfneLanm8y1Cz1LFhmzqwn4Di9pQ7p8fuBrtkiUr3LsWP6oPJx52XdBn0GEJ4lh6q_O43QmVqQpCP9RomLdC2cb8XCZE2igH2rC8SgVroEWOx5BwgtcISEu9cLOwNOtEp6w7063n6PjVHl1Hd0Psc4el9Goo4q0EQ&amp;X-OWA-CANARY=ErHLtGq4lEaTLkQoehExwOC-3qumWtsYCL3ZoXOgQ_kyBlaqFhi8a6hePao6iSYZfQdlqxq3cdY.&amp;owa=outlook.office.com&amp;scriptVer=20230505004.22&amp;animation=true">
            <a:extLst>
              <a:ext uri="{FF2B5EF4-FFF2-40B4-BE49-F238E27FC236}">
                <a16:creationId xmlns:a16="http://schemas.microsoft.com/office/drawing/2014/main" id="{403DADD1-C1B9-419B-89BC-CE2783DDC0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A14C2E-391C-40DA-8C54-9C298858EE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3"/>
          <a:stretch/>
        </p:blipFill>
        <p:spPr>
          <a:xfrm>
            <a:off x="6650136" y="5412649"/>
            <a:ext cx="2243572" cy="1138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8DCB31-A12F-49C9-879B-F96D973151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1651" r="11020" b="22650"/>
          <a:stretch/>
        </p:blipFill>
        <p:spPr>
          <a:xfrm>
            <a:off x="4932040" y="4473625"/>
            <a:ext cx="2160240" cy="1046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841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C97F81E-D82F-47E9-83A7-D24F8CB10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2121" y="897219"/>
            <a:ext cx="582191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 Racism Alliance in Holyrood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Picture 6">
            <a:extLst>
              <a:ext uri="{FF2B5EF4-FFF2-40B4-BE49-F238E27FC236}">
                <a16:creationId xmlns:a16="http://schemas.microsoft.com/office/drawing/2014/main" id="{4BB06AF0-062D-4D75-8C6A-2B69468C9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20921" r="6425" b="7040"/>
          <a:stretch>
            <a:fillRect/>
          </a:stretch>
        </p:blipFill>
        <p:spPr bwMode="auto">
          <a:xfrm>
            <a:off x="4747264" y="2204864"/>
            <a:ext cx="3898900" cy="22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9A89FB39-E1D6-42BB-887E-00E0EEBCF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905" y="1742484"/>
            <a:ext cx="3953775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are a new group in Holyrood, keen to tackle racism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inequality.  </a:t>
            </a:r>
            <a:endParaRPr kumimoji="0" lang="en-GB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intend to celebrate important dates such as Black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History Month and World Hijab day.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We hope to continue our S6 Cultural Diversity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celebrations and to raise awareness of Ramadan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its importance in our local community.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 of our members were lucky enough 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take part in the recent Glasgow City Council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Building an Anti Racist School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event.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We have lots of plans for the year ahead and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hope to welcome more members.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Please see Mrs Cooper or Miss Wilson for details.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382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C97F81E-D82F-47E9-83A7-D24F8CB10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2121" y="897219"/>
            <a:ext cx="582191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 Racism Alliance in Holyrood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A89FB39-E1D6-42BB-887E-00E0EEBCF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909" y="1668021"/>
            <a:ext cx="4353163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/>
              <a:t>We are working with Mrs Kindness, </a:t>
            </a:r>
          </a:p>
          <a:p>
            <a:r>
              <a:rPr lang="en-GB" sz="1400" dirty="0"/>
              <a:t>our Librarian to develop our Anti Racism</a:t>
            </a:r>
          </a:p>
          <a:p>
            <a:r>
              <a:rPr lang="en-GB" sz="1400" dirty="0"/>
              <a:t> library and hope to develop a whole </a:t>
            </a:r>
          </a:p>
          <a:p>
            <a:r>
              <a:rPr lang="en-GB" sz="1400" dirty="0"/>
              <a:t>school Anti Racism pledge.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ED5502-6F84-454E-913A-3630B5BF7EE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t="7282" r="1936" b="5928"/>
          <a:stretch/>
        </p:blipFill>
        <p:spPr bwMode="auto">
          <a:xfrm>
            <a:off x="5360088" y="1412777"/>
            <a:ext cx="3508441" cy="2362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8BA551-A218-4C0A-BCDC-BE571505724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7" t="6297"/>
          <a:stretch/>
        </p:blipFill>
        <p:spPr bwMode="auto">
          <a:xfrm>
            <a:off x="830941" y="2852936"/>
            <a:ext cx="3543935" cy="2362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03EEDF-768D-4CF1-9FA5-2E65AC0783F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t="20343" r="4969"/>
          <a:stretch/>
        </p:blipFill>
        <p:spPr bwMode="auto">
          <a:xfrm>
            <a:off x="5325224" y="3861048"/>
            <a:ext cx="2777424" cy="1915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0931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C97F81E-D82F-47E9-83A7-D24F8CB10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31" y="0"/>
            <a:ext cx="582191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 Racism Alliance in Holyrood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A89FB39-E1D6-42BB-887E-00E0EEBCF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800418"/>
            <a:ext cx="4896544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We worked with the RRS team to produce our new Equalities Policy.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We have decided on three areas of focus: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i="1" dirty="0"/>
              <a:t>Equality Objective 1:</a:t>
            </a:r>
            <a:endParaRPr lang="en-GB" sz="1400" dirty="0"/>
          </a:p>
          <a:p>
            <a:r>
              <a:rPr lang="en-GB" sz="1400" i="1" dirty="0"/>
              <a:t> </a:t>
            </a:r>
            <a:endParaRPr lang="en-GB" sz="1400" dirty="0"/>
          </a:p>
          <a:p>
            <a:r>
              <a:rPr lang="en-GB" sz="1400" b="1" dirty="0"/>
              <a:t>To raise awareness and understanding of gender equality in all areas of school life.</a:t>
            </a:r>
            <a:endParaRPr lang="en-GB" sz="1400" dirty="0"/>
          </a:p>
          <a:p>
            <a:r>
              <a:rPr lang="en-GB" sz="1400" b="1" dirty="0"/>
              <a:t> </a:t>
            </a:r>
            <a:endParaRPr lang="en-GB" sz="1400" dirty="0"/>
          </a:p>
          <a:p>
            <a:r>
              <a:rPr lang="en-GB" sz="1400" i="1" dirty="0"/>
              <a:t>Equality Objective 2:</a:t>
            </a:r>
            <a:endParaRPr lang="en-GB" sz="1400" dirty="0"/>
          </a:p>
          <a:p>
            <a:r>
              <a:rPr lang="en-GB" sz="1400" i="1" dirty="0"/>
              <a:t> </a:t>
            </a:r>
            <a:endParaRPr lang="en-GB" sz="1400" dirty="0"/>
          </a:p>
          <a:p>
            <a:r>
              <a:rPr lang="en-GB" sz="1400" b="1" dirty="0"/>
              <a:t>To raise awareness and understanding of racial equality in all areas of school life.</a:t>
            </a:r>
            <a:endParaRPr lang="en-GB" sz="1400" dirty="0"/>
          </a:p>
          <a:p>
            <a:r>
              <a:rPr lang="en-GB" sz="1400" b="1" dirty="0"/>
              <a:t> </a:t>
            </a:r>
            <a:endParaRPr lang="en-GB" sz="1400" dirty="0"/>
          </a:p>
          <a:p>
            <a:r>
              <a:rPr lang="en-GB" sz="1400" i="1" dirty="0"/>
              <a:t>Equality Objective 3:</a:t>
            </a:r>
            <a:endParaRPr lang="en-GB" sz="1400" dirty="0"/>
          </a:p>
          <a:p>
            <a:r>
              <a:rPr lang="en-GB" sz="1400" i="1" dirty="0"/>
              <a:t> </a:t>
            </a:r>
            <a:endParaRPr lang="en-GB" sz="1400" dirty="0"/>
          </a:p>
          <a:p>
            <a:r>
              <a:rPr lang="en-GB" sz="1400" b="1" dirty="0"/>
              <a:t>To promote positive mental health and wellbeing.</a:t>
            </a:r>
            <a:endParaRPr lang="en-GB" sz="14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CE5BFA-573C-4713-A753-CA811E5A9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061" y="800219"/>
            <a:ext cx="2632065" cy="359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01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C3292-2B8F-44E4-A106-50DE80828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243607"/>
          </a:xfrm>
        </p:spPr>
        <p:txBody>
          <a:bodyPr/>
          <a:lstStyle/>
          <a:p>
            <a:r>
              <a:rPr lang="en-GB" dirty="0"/>
              <a:t>Cost of the School day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4E56A3-B3EF-4212-875C-E0819EB63BED}"/>
              </a:ext>
            </a:extLst>
          </p:cNvPr>
          <p:cNvSpPr/>
          <p:nvPr/>
        </p:nvSpPr>
        <p:spPr>
          <a:xfrm>
            <a:off x="1331640" y="2060848"/>
            <a:ext cx="6902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We are a new group, set up to tackle the rising costs of the school day.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8D6558-8C15-45FE-B745-ECBF7FF1E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28" y="3573016"/>
            <a:ext cx="837247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59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A7CD0EA-2D52-4EA0-8CA8-8F764F0A1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97" y="5257801"/>
            <a:ext cx="2787839" cy="613446"/>
          </a:xfrm>
          <a:prstGeom prst="rect">
            <a:avLst/>
          </a:prstGeom>
        </p:spPr>
      </p:pic>
      <p:pic>
        <p:nvPicPr>
          <p:cNvPr id="9" name="Picture 2" descr="https://attachments.office.net/owa/gw09wilsonclare5%40glow.ea.glasgow.sch.uk/service.svc/s/GetAttachmentThumbnail?id=AAMkAGM4OTZlMGYyLWM0ZGItNDRlNi05YTRjLTY0YzgyNmZlMzJlZQBGAAAAAACI%2B5GCsLiaQYtfMmDVkIwmBwC4QOGgcbMgS48vVudRvh4%2FAAAAAAEMAAC4QOGgcbMgS48vVudRvh4%2FAAawOIbxAAABEgAQAGFWvj8wxGNKnl%2FVFlR7njQ%3D&amp;thumbnailType=2&amp;token=eyJhbGciOiJSUzI1NiIsImtpZCI6IkQ4OThGN0RDMjk2ODQ1MDk1RUUwREZGQ0MzODBBOTM5NjUwNDNFNjQiLCJ0eXAiOiJKV1QiLCJ4NXQiOiIySmozM0Nsb1JRbGU0Tl84dzRDcE9XVUVQbVEifQ.eyJvcmlnaW4iOiJodHRwczovL291dGxvb2sub2ZmaWNlLmNvbSIsInVjIjoiZjkwZjg0OTQ3MGQ3NGIyNWEwOTQ2M2MyMzRkYzYyZDYiLCJ2ZXIiOiJFeGNoYW5nZS5DYWxsYmFjay5WMSIsImFwcGN0eHNlbmRlciI6Ik93YURvd25sb2FkQGNjZDMyY2EzLTE2Y2UtNDI4Zi05NTQxLTM3MmQ2YjA1MTkyOSIsImlzc3JpbmciOiJXVyIsImFwcGN0eCI6IntcIm1zZXhjaHByb3RcIjpcIm93YVwiLFwicHVpZFwiOlwiMTE1Mzk3NzAyNTEwNDU2NjQxMlwiLFwic2NvcGVcIjpcIk93YURvd25sb2FkXCIsXCJvaWRcIjpcImM0OWQzZmMxLWRjZGUtNGIxMi1hZDA5LTQ0YWY2NDIzNzI4Y1wiLFwicHJpbWFyeXNpZFwiOlwiUy0xLTUtMjEtMjgxNDA1MzYwNi0xODc1OTc4NDkzLTQ2MDE5MC0xMTMyMDczOVwifSIsIm5iZiI6MTY2MDg1ODY0OSwiZXhwIjoxNjYwODU5MjQ5LCJpc3MiOiIwMDAwMDAwMi0wMDAwLTBmZjEtY2UwMC0wMDAwMDAwMDAwMDBAY2NkMzJjYTMtMTZjZS00MjhmLTk1NDEtMzcyZDZiMDUxOTI5IiwiYXVkIjoiMDAwMDAwMDItMDAwMC0wZmYxLWNlMDAtMDAwMDAwMDAwMDAwL2F0dGFjaG1lbnRzLm9mZmljZS5uZXRAY2NkMzJjYTMtMTZjZS00MjhmLTk1NDEtMzcyZDZiMDUxOTI5IiwiaGFwcCI6Im93YSJ9.JzmMYDbHXjbuviNdvBlRB-1PFwXCHZPjPm9tenadXfE1ka7qR_z_jI-gJVYGogcst4WmVKGIf5aO-DG3qiTJAUVcp4CVHJXZpYC_oh6sWC5f-dxazICqTyZl0iaXnqA4S6JbbjvRLDFFzY0fm4HZlMYPBXdRlzX2urpW2xZqlCMFXPA_4FJ6p-q9MCOL4D_DWX-JRD_vmWinsN4F2hdo5ST_vuvRO2chKnLnJY9Y56okdnApIUhJCwBc4qRs9919VG32Ssq4FNMEQFaedzvBvtHwEHbGF41FlVehKVy1qr3n_-NQuw5luOL5yzhSlvO0rVHlGAsXKWXwd9giqiz-uQ&amp;X-OWA-CANARY=wb-4rZShLE-Fv8udT00bNABCweBhgdoY25QfZqmAA2FFyb_Ibij8vyrFf7IJrrWi47g6zPNESkw.&amp;owa=outlook.office.com&amp;scriptVer=20220729002.16&amp;animation=true">
            <a:extLst>
              <a:ext uri="{FF2B5EF4-FFF2-40B4-BE49-F238E27FC236}">
                <a16:creationId xmlns:a16="http://schemas.microsoft.com/office/drawing/2014/main" id="{94E3DF0A-822C-47B3-A275-444EDFF22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6672"/>
            <a:ext cx="2921394" cy="219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77196F-F519-4FF8-B148-72DA38EFFC38}"/>
              </a:ext>
            </a:extLst>
          </p:cNvPr>
          <p:cNvSpPr/>
          <p:nvPr/>
        </p:nvSpPr>
        <p:spPr>
          <a:xfrm>
            <a:off x="1619672" y="5379858"/>
            <a:ext cx="4469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Our Silver Award, pride of place in our Foyer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C0BC5E-8FF1-4DAF-87D0-D15B30CBC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91" y="2941416"/>
            <a:ext cx="5631806" cy="204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A7CD0EA-2D52-4EA0-8CA8-8F764F0A1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97" y="5257801"/>
            <a:ext cx="2787839" cy="613446"/>
          </a:xfrm>
          <a:prstGeom prst="rect">
            <a:avLst/>
          </a:prstGeom>
        </p:spPr>
      </p:pic>
      <p:pic>
        <p:nvPicPr>
          <p:cNvPr id="6146" name="Picture 2" descr="https://attachments.office.net/owa/gw09wilsonclare5%40glow.ea.glasgow.sch.uk/service.svc/s/GetAttachmentThumbnail?id=AAMkAGM4OTZlMGYyLWM0ZGItNDRlNi05YTRjLTY0YzgyNmZlMzJlZQBGAAAAAACI%2B5GCsLiaQYtfMmDVkIwmBwC4QOGgcbMgS48vVudRvh4%2FAAAAAAEMAAC4QOGgcbMgS48vVudRvh4%2FAAawOIbyAAABEgAQACzo3tPBxj9BlOztJBvvBbc%3D&amp;thumbnailType=2&amp;token=eyJhbGciOiJSUzI1NiIsImtpZCI6IkQ4OThGN0RDMjk2ODQ1MDk1RUUwREZGQ0MzODBBOTM5NjUwNDNFNjQiLCJ0eXAiOiJKV1QiLCJ4NXQiOiIySmozM0Nsb1JRbGU0Tl84dzRDcE9XVUVQbVEifQ.eyJvcmlnaW4iOiJodHRwczovL291dGxvb2sub2ZmaWNlLmNvbSIsInVjIjoiZjkwZjg0OTQ3MGQ3NGIyNWEwOTQ2M2MyMzRkYzYyZDYiLCJ2ZXIiOiJFeGNoYW5nZS5DYWxsYmFjay5WMSIsImFwcGN0eHNlbmRlciI6Ik93YURvd25sb2FkQGNjZDMyY2EzLTE2Y2UtNDI4Zi05NTQxLTM3MmQ2YjA1MTkyOSIsImlzc3JpbmciOiJXVyIsImFwcGN0eCI6IntcIm1zZXhjaHByb3RcIjpcIm93YVwiLFwicHVpZFwiOlwiMTE1Mzk3NzAyNTEwNDU2NjQxMlwiLFwic2NvcGVcIjpcIk93YURvd25sb2FkXCIsXCJvaWRcIjpcImM0OWQzZmMxLWRjZGUtNGIxMi1hZDA5LTQ0YWY2NDIzNzI4Y1wiLFwicHJpbWFyeXNpZFwiOlwiUy0xLTUtMjEtMjgxNDA1MzYwNi0xODc1OTc4NDkzLTQ2MDE5MC0xMTMyMDczOVwifSIsIm5iZiI6MTY2MDg1ODY0OSwiZXhwIjoxNjYwODU5MjQ5LCJpc3MiOiIwMDAwMDAwMi0wMDAwLTBmZjEtY2UwMC0wMDAwMDAwMDAwMDBAY2NkMzJjYTMtMTZjZS00MjhmLTk1NDEtMzcyZDZiMDUxOTI5IiwiYXVkIjoiMDAwMDAwMDItMDAwMC0wZmYxLWNlMDAtMDAwMDAwMDAwMDAwL2F0dGFjaG1lbnRzLm9mZmljZS5uZXRAY2NkMzJjYTMtMTZjZS00MjhmLTk1NDEtMzcyZDZiMDUxOTI5IiwiaGFwcCI6Im93YSJ9.JzmMYDbHXjbuviNdvBlRB-1PFwXCHZPjPm9tenadXfE1ka7qR_z_jI-gJVYGogcst4WmVKGIf5aO-DG3qiTJAUVcp4CVHJXZpYC_oh6sWC5f-dxazICqTyZl0iaXnqA4S6JbbjvRLDFFzY0fm4HZlMYPBXdRlzX2urpW2xZqlCMFXPA_4FJ6p-q9MCOL4D_DWX-JRD_vmWinsN4F2hdo5ST_vuvRO2chKnLnJY9Y56okdnApIUhJCwBc4qRs9919VG32Ssq4FNMEQFaedzvBvtHwEHbGF41FlVehKVy1qr3n_-NQuw5luOL5yzhSlvO0rVHlGAsXKWXwd9giqiz-uQ&amp;X-OWA-CANARY=EJdNkjfDkUeRfYXkqFMFthA5V2ZigdoYO7lhVE5JXzI8Kw3cFyNRwRNSOe6yVv7LVuidJ4fGF04.&amp;owa=outlook.office.com&amp;scriptVer=20220729002.16&amp;animation=true">
            <a:extLst>
              <a:ext uri="{FF2B5EF4-FFF2-40B4-BE49-F238E27FC236}">
                <a16:creationId xmlns:a16="http://schemas.microsoft.com/office/drawing/2014/main" id="{DF73F19B-A087-47BC-B88D-2ED4D9C0D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6" t="16697" r="8657" b="27413"/>
          <a:stretch/>
        </p:blipFill>
        <p:spPr bwMode="auto">
          <a:xfrm>
            <a:off x="123138" y="1871580"/>
            <a:ext cx="3923713" cy="206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ttachments.office.net/owa/gw09wilsonclare5%40glow.ea.glasgow.sch.uk/service.svc/s/GetAttachmentThumbnail?id=AAMkAGM4OTZlMGYyLWM0ZGItNDRlNi05YTRjLTY0YzgyNmZlMzJlZQBGAAAAAACI%2B5GCsLiaQYtfMmDVkIwmBwC4QOGgcbMgS48vVudRvh4%2FAAAAAAEMAAC4QOGgcbMgS48vVudRvh4%2FAAawOIbyAAABEgAQALW%2B1LRQZxZAjFAdsZCGVpA%3D&amp;thumbnailType=2&amp;token=eyJhbGciOiJSUzI1NiIsImtpZCI6IkQ4OThGN0RDMjk2ODQ1MDk1RUUwREZGQ0MzODBBOTM5NjUwNDNFNjQiLCJ0eXAiOiJKV1QiLCJ4NXQiOiIySmozM0Nsb1JRbGU0Tl84dzRDcE9XVUVQbVEifQ.eyJvcmlnaW4iOiJodHRwczovL291dGxvb2sub2ZmaWNlLmNvbSIsInVjIjoiZjkwZjg0OTQ3MGQ3NGIyNWEwOTQ2M2MyMzRkYzYyZDYiLCJ2ZXIiOiJFeGNoYW5nZS5DYWxsYmFjay5WMSIsImFwcGN0eHNlbmRlciI6Ik93YURvd25sb2FkQGNjZDMyY2EzLTE2Y2UtNDI4Zi05NTQxLTM3MmQ2YjA1MTkyOSIsImlzc3JpbmciOiJXVyIsImFwcGN0eCI6IntcIm1zZXhjaHByb3RcIjpcIm93YVwiLFwicHVpZFwiOlwiMTE1Mzk3NzAyNTEwNDU2NjQxMlwiLFwic2NvcGVcIjpcIk93YURvd25sb2FkXCIsXCJvaWRcIjpcImM0OWQzZmMxLWRjZGUtNGIxMi1hZDA5LTQ0YWY2NDIzNzI4Y1wiLFwicHJpbWFyeXNpZFwiOlwiUy0xLTUtMjEtMjgxNDA1MzYwNi0xODc1OTc4NDkzLTQ2MDE5MC0xMTMyMDczOVwifSIsIm5iZiI6MTY2MDg1ODY0OSwiZXhwIjoxNjYwODU5MjQ5LCJpc3MiOiIwMDAwMDAwMi0wMDAwLTBmZjEtY2UwMC0wMDAwMDAwMDAwMDBAY2NkMzJjYTMtMTZjZS00MjhmLTk1NDEtMzcyZDZiMDUxOTI5IiwiYXVkIjoiMDAwMDAwMDItMDAwMC0wZmYxLWNlMDAtMDAwMDAwMDAwMDAwL2F0dGFjaG1lbnRzLm9mZmljZS5uZXRAY2NkMzJjYTMtMTZjZS00MjhmLTk1NDEtMzcyZDZiMDUxOTI5IiwiaGFwcCI6Im93YSJ9.JzmMYDbHXjbuviNdvBlRB-1PFwXCHZPjPm9tenadXfE1ka7qR_z_jI-gJVYGogcst4WmVKGIf5aO-DG3qiTJAUVcp4CVHJXZpYC_oh6sWC5f-dxazICqTyZl0iaXnqA4S6JbbjvRLDFFzY0fm4HZlMYPBXdRlzX2urpW2xZqlCMFXPA_4FJ6p-q9MCOL4D_DWX-JRD_vmWinsN4F2hdo5ST_vuvRO2chKnLnJY9Y56okdnApIUhJCwBc4qRs9919VG32Ssq4FNMEQFaedzvBvtHwEHbGF41FlVehKVy1qr3n_-NQuw5luOL5yzhSlvO0rVHlGAsXKWXwd9giqiz-uQ&amp;X-OWA-CANARY=EJdNkjfDkUeRfYXkqFMFthA5V2ZigdoYO7lhVE5JXzI8Kw3cFyNRwRNSOe6yVv7LVuidJ4fGF04.&amp;owa=outlook.office.com&amp;scriptVer=20220729002.16&amp;animation=true">
            <a:extLst>
              <a:ext uri="{FF2B5EF4-FFF2-40B4-BE49-F238E27FC236}">
                <a16:creationId xmlns:a16="http://schemas.microsoft.com/office/drawing/2014/main" id="{CCE5B694-3C00-4637-AB3B-3407F5DA6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8" t="20481" r="10997" b="22887"/>
          <a:stretch/>
        </p:blipFill>
        <p:spPr bwMode="auto">
          <a:xfrm>
            <a:off x="4412009" y="1068064"/>
            <a:ext cx="4581427" cy="241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attachments.office.net/owa/gw09wilsonclare5%40glow.ea.glasgow.sch.uk/service.svc/s/GetAttachmentThumbnail?id=AAMkAGM4OTZlMGYyLWM0ZGItNDRlNi05YTRjLTY0YzgyNmZlMzJlZQBGAAAAAACI%2B5GCsLiaQYtfMmDVkIwmBwC4QOGgcbMgS48vVudRvh4%2FAAAAAAEMAAC4QOGgcbMgS48vVudRvh4%2FAAawOIbyAAABEgAQAOur%2FDuxe2BJhGqW6vJKB6Y%3D&amp;thumbnailType=2&amp;token=eyJhbGciOiJSUzI1NiIsImtpZCI6IkQ4OThGN0RDMjk2ODQ1MDk1RUUwREZGQ0MzODBBOTM5NjUwNDNFNjQiLCJ0eXAiOiJKV1QiLCJ4NXQiOiIySmozM0Nsb1JRbGU0Tl84dzRDcE9XVUVQbVEifQ.eyJvcmlnaW4iOiJodHRwczovL291dGxvb2sub2ZmaWNlLmNvbSIsInVjIjoiZjkwZjg0OTQ3MGQ3NGIyNWEwOTQ2M2MyMzRkYzYyZDYiLCJ2ZXIiOiJFeGNoYW5nZS5DYWxsYmFjay5WMSIsImFwcGN0eHNlbmRlciI6Ik93YURvd25sb2FkQGNjZDMyY2EzLTE2Y2UtNDI4Zi05NTQxLTM3MmQ2YjA1MTkyOSIsImlzc3JpbmciOiJXVyIsImFwcGN0eCI6IntcIm1zZXhjaHByb3RcIjpcIm93YVwiLFwicHVpZFwiOlwiMTE1Mzk3NzAyNTEwNDU2NjQxMlwiLFwic2NvcGVcIjpcIk93YURvd25sb2FkXCIsXCJvaWRcIjpcImM0OWQzZmMxLWRjZGUtNGIxMi1hZDA5LTQ0YWY2NDIzNzI4Y1wiLFwicHJpbWFyeXNpZFwiOlwiUy0xLTUtMjEtMjgxNDA1MzYwNi0xODc1OTc4NDkzLTQ2MDE5MC0xMTMyMDczOVwifSIsIm5iZiI6MTY2MDg1ODY0OSwiZXhwIjoxNjYwODU5MjQ5LCJpc3MiOiIwMDAwMDAwMi0wMDAwLTBmZjEtY2UwMC0wMDAwMDAwMDAwMDBAY2NkMzJjYTMtMTZjZS00MjhmLTk1NDEtMzcyZDZiMDUxOTI5IiwiYXVkIjoiMDAwMDAwMDItMDAwMC0wZmYxLWNlMDAtMDAwMDAwMDAwMDAwL2F0dGFjaG1lbnRzLm9mZmljZS5uZXRAY2NkMzJjYTMtMTZjZS00MjhmLTk1NDEtMzcyZDZiMDUxOTI5IiwiaGFwcCI6Im93YSJ9.JzmMYDbHXjbuviNdvBlRB-1PFwXCHZPjPm9tenadXfE1ka7qR_z_jI-gJVYGogcst4WmVKGIf5aO-DG3qiTJAUVcp4CVHJXZpYC_oh6sWC5f-dxazICqTyZl0iaXnqA4S6JbbjvRLDFFzY0fm4HZlMYPBXdRlzX2urpW2xZqlCMFXPA_4FJ6p-q9MCOL4D_DWX-JRD_vmWinsN4F2hdo5ST_vuvRO2chKnLnJY9Y56okdnApIUhJCwBc4qRs9919VG32Ssq4FNMEQFaedzvBvtHwEHbGF41FlVehKVy1qr3n_-NQuw5luOL5yzhSlvO0rVHlGAsXKWXwd9giqiz-uQ&amp;X-OWA-CANARY=EJdNkjfDkUeRfYXkqFMFthA5V2ZigdoYO7lhVE5JXzI8Kw3cFyNRwRNSOe6yVv7LVuidJ4fGF04.&amp;owa=outlook.office.com&amp;scriptVer=20220729002.16&amp;animation=true">
            <a:extLst>
              <a:ext uri="{FF2B5EF4-FFF2-40B4-BE49-F238E27FC236}">
                <a16:creationId xmlns:a16="http://schemas.microsoft.com/office/drawing/2014/main" id="{FB508928-656F-43A0-8311-CD4409B97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 t="18419" r="6666" b="16029"/>
          <a:stretch/>
        </p:blipFill>
        <p:spPr bwMode="auto">
          <a:xfrm>
            <a:off x="2022245" y="3798731"/>
            <a:ext cx="4033120" cy="216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C6F1F7-0FA4-4033-805D-B9A13C24E108}"/>
              </a:ext>
            </a:extLst>
          </p:cNvPr>
          <p:cNvSpPr/>
          <p:nvPr/>
        </p:nvSpPr>
        <p:spPr>
          <a:xfrm>
            <a:off x="581420" y="697189"/>
            <a:ext cx="3990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/>
              <a:t>Our noticeboards around the school</a:t>
            </a:r>
            <a:endParaRPr lang="en-GB" sz="1350" b="1" dirty="0"/>
          </a:p>
        </p:txBody>
      </p:sp>
    </p:spTree>
    <p:extLst>
      <p:ext uri="{BB962C8B-B14F-4D97-AF65-F5344CB8AC3E}">
        <p14:creationId xmlns:p14="http://schemas.microsoft.com/office/powerpoint/2010/main" val="1766990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1C47AA2-C293-444A-AAD7-A07A02438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97" y="5257801"/>
            <a:ext cx="2787839" cy="613446"/>
          </a:xfrm>
          <a:prstGeom prst="rect">
            <a:avLst/>
          </a:prstGeom>
        </p:spPr>
      </p:pic>
      <p:pic>
        <p:nvPicPr>
          <p:cNvPr id="9218" name="Picture 2" descr="https://attachments.office.net/owa/gw09wilsonclare5%40glow.ea.glasgow.sch.uk/service.svc/s/GetAttachmentThumbnail?id=AAMkAGM4OTZlMGYyLWM0ZGItNDRlNi05YTRjLTY0YzgyNmZlMzJlZQBGAAAAAACI%2B5GCsLiaQYtfMmDVkIwmBwC4QOGgcbMgS48vVudRvh4%2FAAAAAAEMAAC4QOGgcbMgS48vVudRvh4%2FAAawOIb2AAABEgAQAFgpi1intIdOqng92Gl33qE%3D&amp;thumbnailType=2&amp;token=eyJhbGciOiJSUzI1NiIsImtpZCI6IkQ4OThGN0RDMjk2ODQ1MDk1RUUwREZGQ0MzODBBOTM5NjUwNDNFNjQiLCJ0eXAiOiJKV1QiLCJ4NXQiOiIySmozM0Nsb1JRbGU0Tl84dzRDcE9XVUVQbVEifQ.eyJvcmlnaW4iOiJodHRwczovL291dGxvb2sub2ZmaWNlLmNvbSIsInVjIjoiZjkwZjg0OTQ3MGQ3NGIyNWEwOTQ2M2MyMzRkYzYyZDYiLCJ2ZXIiOiJFeGNoYW5nZS5DYWxsYmFjay5WMSIsImFwcGN0eHNlbmRlciI6Ik93YURvd25sb2FkQGNjZDMyY2EzLTE2Y2UtNDI4Zi05NTQxLTM3MmQ2YjA1MTkyOSIsImlzc3JpbmciOiJXVyIsImFwcGN0eCI6IntcIm1zZXhjaHByb3RcIjpcIm93YVwiLFwicHVpZFwiOlwiMTE1Mzk3NzAyNTEwNDU2NjQxMlwiLFwic2NvcGVcIjpcIk93YURvd25sb2FkXCIsXCJvaWRcIjpcImM0OWQzZmMxLWRjZGUtNGIxMi1hZDA5LTQ0YWY2NDIzNzI4Y1wiLFwicHJpbWFyeXNpZFwiOlwiUy0xLTUtMjEtMjgxNDA1MzYwNi0xODc1OTc4NDkzLTQ2MDE5MC0xMTMyMDczOVwifSIsIm5iZiI6MTY2MDg2MDQwMywiZXhwIjoxNjYwODYxMDAzLCJpc3MiOiIwMDAwMDAwMi0wMDAwLTBmZjEtY2UwMC0wMDAwMDAwMDAwMDBAY2NkMzJjYTMtMTZjZS00MjhmLTk1NDEtMzcyZDZiMDUxOTI5IiwiYXVkIjoiMDAwMDAwMDItMDAwMC0wZmYxLWNlMDAtMDAwMDAwMDAwMDAwL2F0dGFjaG1lbnRzLm9mZmljZS5uZXRAY2NkMzJjYTMtMTZjZS00MjhmLTk1NDEtMzcyZDZiMDUxOTI5IiwiaGFwcCI6Im93YSJ9.Ncb5j7v_VPwsGA1yQlxPn0naJ7qVCk2KB6CbtiRjAsDQycOSE6frf4mEcA4Jjwkg12i9O1bp-sFLwBmOGLQtULcgfy3_FcmLqYIYQlLkEh9L7ScgmtzeUaxW68mmMuXqRGzCq-HKsK6-LXhFOTn3ynLHzpUvTklijG3YO7eFBtJ9uEN72FpL0Nydb-9KDQF4yzZFvk8daKdYLq23YXjSZh6GGJ3oGGR31EEGpDiFM9YN1XaZwJ2vRFTRNAV_sAp7MFtRF3ahoXqZG5GdUM8xabiVsOvCehSBK9jp2Jec72Zlz1ab5-h3z6-c0XuJhHmgtgAh4KL3X7tSTuuiSnXwAw&amp;X-OWA-CANARY=bi2HhF4MqUCHmrI5WPqBa1CwVm1mgdoYWfc3uWXOVJPGszRFkURPrLFiuP--v_d2zYZQtjmHp_4.&amp;owa=outlook.office.com&amp;scriptVer=20220729002.16&amp;animation=true">
            <a:extLst>
              <a:ext uri="{FF2B5EF4-FFF2-40B4-BE49-F238E27FC236}">
                <a16:creationId xmlns:a16="http://schemas.microsoft.com/office/drawing/2014/main" id="{C6365CB2-1AEF-41A1-A892-800C8555C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963" r="11084"/>
          <a:stretch/>
        </p:blipFill>
        <p:spPr bwMode="auto">
          <a:xfrm rot="16200000">
            <a:off x="1340944" y="2066072"/>
            <a:ext cx="2522696" cy="460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attachments.office.net/owa/gw09wilsonclare5%40glow.ea.glasgow.sch.uk/service.svc/s/GetAttachmentThumbnail?id=AAMkAGM4OTZlMGYyLWM0ZGItNDRlNi05YTRjLTY0YzgyNmZlMzJlZQBGAAAAAACI%2B5GCsLiaQYtfMmDVkIwmBwC4QOGgcbMgS48vVudRvh4%2FAAAAAAEMAAC4QOGgcbMgS48vVudRvh4%2FAAawOIb2AAABEgAQAGWacgjBj3BDlireEVtq%2FCQ%3D&amp;thumbnailType=2&amp;token=eyJhbGciOiJSUzI1NiIsImtpZCI6IkQ4OThGN0RDMjk2ODQ1MDk1RUUwREZGQ0MzODBBOTM5NjUwNDNFNjQiLCJ0eXAiOiJKV1QiLCJ4NXQiOiIySmozM0Nsb1JRbGU0Tl84dzRDcE9XVUVQbVEifQ.eyJvcmlnaW4iOiJodHRwczovL291dGxvb2sub2ZmaWNlLmNvbSIsInVjIjoiZjkwZjg0OTQ3MGQ3NGIyNWEwOTQ2M2MyMzRkYzYyZDYiLCJ2ZXIiOiJFeGNoYW5nZS5DYWxsYmFjay5WMSIsImFwcGN0eHNlbmRlciI6Ik93YURvd25sb2FkQGNjZDMyY2EzLTE2Y2UtNDI4Zi05NTQxLTM3MmQ2YjA1MTkyOSIsImlzc3JpbmciOiJXVyIsImFwcGN0eCI6IntcIm1zZXhjaHByb3RcIjpcIm93YVwiLFwicHVpZFwiOlwiMTE1Mzk3NzAyNTEwNDU2NjQxMlwiLFwic2NvcGVcIjpcIk93YURvd25sb2FkXCIsXCJvaWRcIjpcImM0OWQzZmMxLWRjZGUtNGIxMi1hZDA5LTQ0YWY2NDIzNzI4Y1wiLFwicHJpbWFyeXNpZFwiOlwiUy0xLTUtMjEtMjgxNDA1MzYwNi0xODc1OTc4NDkzLTQ2MDE5MC0xMTMyMDczOVwifSIsIm5iZiI6MTY2MDg2MDQwMywiZXhwIjoxNjYwODYxMDAzLCJpc3MiOiIwMDAwMDAwMi0wMDAwLTBmZjEtY2UwMC0wMDAwMDAwMDAwMDBAY2NkMzJjYTMtMTZjZS00MjhmLTk1NDEtMzcyZDZiMDUxOTI5IiwiYXVkIjoiMDAwMDAwMDItMDAwMC0wZmYxLWNlMDAtMDAwMDAwMDAwMDAwL2F0dGFjaG1lbnRzLm9mZmljZS5uZXRAY2NkMzJjYTMtMTZjZS00MjhmLTk1NDEtMzcyZDZiMDUxOTI5IiwiaGFwcCI6Im93YSJ9.Ncb5j7v_VPwsGA1yQlxPn0naJ7qVCk2KB6CbtiRjAsDQycOSE6frf4mEcA4Jjwkg12i9O1bp-sFLwBmOGLQtULcgfy3_FcmLqYIYQlLkEh9L7ScgmtzeUaxW68mmMuXqRGzCq-HKsK6-LXhFOTn3ynLHzpUvTklijG3YO7eFBtJ9uEN72FpL0Nydb-9KDQF4yzZFvk8daKdYLq23YXjSZh6GGJ3oGGR31EEGpDiFM9YN1XaZwJ2vRFTRNAV_sAp7MFtRF3ahoXqZG5GdUM8xabiVsOvCehSBK9jp2Jec72Zlz1ab5-h3z6-c0XuJhHmgtgAh4KL3X7tSTuuiSnXwAw&amp;X-OWA-CANARY=bi2HhF4MqUCHmrI5WPqBa1CwVm1mgdoYWfc3uWXOVJPGszRFkURPrLFiuP--v_d2zYZQtjmHp_4.&amp;owa=outlook.office.com&amp;scriptVer=20220729002.16&amp;animation=true">
            <a:extLst>
              <a:ext uri="{FF2B5EF4-FFF2-40B4-BE49-F238E27FC236}">
                <a16:creationId xmlns:a16="http://schemas.microsoft.com/office/drawing/2014/main" id="{2BAF601C-10DE-46BE-B901-08D5F8739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5112" r="16025"/>
          <a:stretch/>
        </p:blipFill>
        <p:spPr bwMode="auto">
          <a:xfrm rot="16200000">
            <a:off x="5707156" y="1574768"/>
            <a:ext cx="2667935" cy="408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97498D3-AFF7-4E59-8122-552CBE4FB00B}"/>
              </a:ext>
            </a:extLst>
          </p:cNvPr>
          <p:cNvSpPr/>
          <p:nvPr/>
        </p:nvSpPr>
        <p:spPr>
          <a:xfrm>
            <a:off x="539552" y="1076900"/>
            <a:ext cx="3855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/>
              <a:t>Examples of Rights Based Learning</a:t>
            </a:r>
          </a:p>
        </p:txBody>
      </p:sp>
    </p:spTree>
    <p:extLst>
      <p:ext uri="{BB962C8B-B14F-4D97-AF65-F5344CB8AC3E}">
        <p14:creationId xmlns:p14="http://schemas.microsoft.com/office/powerpoint/2010/main" val="217231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1C47AA2-C293-444A-AAD7-A07A02438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97" y="5257801"/>
            <a:ext cx="2787839" cy="613446"/>
          </a:xfrm>
          <a:prstGeom prst="rect">
            <a:avLst/>
          </a:prstGeom>
        </p:spPr>
      </p:pic>
      <p:pic>
        <p:nvPicPr>
          <p:cNvPr id="10242" name="Picture 2" descr="https://attachments.office.net/owa/gw09wilsonclare5%40glow.ea.glasgow.sch.uk/service.svc/s/GetAttachmentThumbnail?id=AAMkAGM4OTZlMGYyLWM0ZGItNDRlNi05YTRjLTY0YzgyNmZlMzJlZQBGAAAAAACI%2B5GCsLiaQYtfMmDVkIwmBwC4QOGgcbMgS48vVudRvh4%2FAAAAAAEMAAC4QOGgcbMgS48vVudRvh4%2FAAawOIb2AAABEgAQAG4A6cKi5yJAjpxWLY9rbZc%3D&amp;thumbnailType=2&amp;token=eyJhbGciOiJSUzI1NiIsImtpZCI6IkQ4OThGN0RDMjk2ODQ1MDk1RUUwREZGQ0MzODBBOTM5NjUwNDNFNjQiLCJ0eXAiOiJKV1QiLCJ4NXQiOiIySmozM0Nsb1JRbGU0Tl84dzRDcE9XVUVQbVEifQ.eyJvcmlnaW4iOiJodHRwczovL291dGxvb2sub2ZmaWNlLmNvbSIsInVjIjoiZjkwZjg0OTQ3MGQ3NGIyNWEwOTQ2M2MyMzRkYzYyZDYiLCJ2ZXIiOiJFeGNoYW5nZS5DYWxsYmFjay5WMSIsImFwcGN0eHNlbmRlciI6Ik93YURvd25sb2FkQGNjZDMyY2EzLTE2Y2UtNDI4Zi05NTQxLTM3MmQ2YjA1MTkyOSIsImlzc3JpbmciOiJXVyIsImFwcGN0eCI6IntcIm1zZXhjaHByb3RcIjpcIm93YVwiLFwicHVpZFwiOlwiMTE1Mzk3NzAyNTEwNDU2NjQxMlwiLFwic2NvcGVcIjpcIk93YURvd25sb2FkXCIsXCJvaWRcIjpcImM0OWQzZmMxLWRjZGUtNGIxMi1hZDA5LTQ0YWY2NDIzNzI4Y1wiLFwicHJpbWFyeXNpZFwiOlwiUy0xLTUtMjEtMjgxNDA1MzYwNi0xODc1OTc4NDkzLTQ2MDE5MC0xMTMyMDczOVwifSIsIm5iZiI6MTY2MDg2MDQwMywiZXhwIjoxNjYwODYxMDAzLCJpc3MiOiIwMDAwMDAwMi0wMDAwLTBmZjEtY2UwMC0wMDAwMDAwMDAwMDBAY2NkMzJjYTMtMTZjZS00MjhmLTk1NDEtMzcyZDZiMDUxOTI5IiwiYXVkIjoiMDAwMDAwMDItMDAwMC0wZmYxLWNlMDAtMDAwMDAwMDAwMDAwL2F0dGFjaG1lbnRzLm9mZmljZS5uZXRAY2NkMzJjYTMtMTZjZS00MjhmLTk1NDEtMzcyZDZiMDUxOTI5IiwiaGFwcCI6Im93YSJ9.Ncb5j7v_VPwsGA1yQlxPn0naJ7qVCk2KB6CbtiRjAsDQycOSE6frf4mEcA4Jjwkg12i9O1bp-sFLwBmOGLQtULcgfy3_FcmLqYIYQlLkEh9L7ScgmtzeUaxW68mmMuXqRGzCq-HKsK6-LXhFOTn3ynLHzpUvTklijG3YO7eFBtJ9uEN72FpL0Nydb-9KDQF4yzZFvk8daKdYLq23YXjSZh6GGJ3oGGR31EEGpDiFM9YN1XaZwJ2vRFTRNAV_sAp7MFtRF3ahoXqZG5GdUM8xabiVsOvCehSBK9jp2Jec72Zlz1ab5-h3z6-c0XuJhHmgtgAh4KL3X7tSTuuiSnXwAw&amp;X-OWA-CANARY=bi2HhF4MqUCHmrI5WPqBa1CwVm1mgdoYWfc3uWXOVJPGszRFkURPrLFiuP--v_d2zYZQtjmHp_4.&amp;owa=outlook.office.com&amp;scriptVer=20220729002.16&amp;animation=true">
            <a:extLst>
              <a:ext uri="{FF2B5EF4-FFF2-40B4-BE49-F238E27FC236}">
                <a16:creationId xmlns:a16="http://schemas.microsoft.com/office/drawing/2014/main" id="{2D1A8263-2826-46CF-BFDD-E0A091703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6" t="7112" r="11878" b="2518"/>
          <a:stretch/>
        </p:blipFill>
        <p:spPr bwMode="auto">
          <a:xfrm rot="16200000">
            <a:off x="1278283" y="1044100"/>
            <a:ext cx="2663172" cy="464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attachments.office.net/owa/gw09wilsonclare5%40glow.ea.glasgow.sch.uk/service.svc/s/GetAttachmentThumbnail?id=AAMkAGM4OTZlMGYyLWM0ZGItNDRlNi05YTRjLTY0YzgyNmZlMzJlZQBGAAAAAACI%2B5GCsLiaQYtfMmDVkIwmBwC4QOGgcbMgS48vVudRvh4%2FAAAAAAEMAAC4QOGgcbMgS48vVudRvh4%2FAAawOIb1AAABEgAQAMzvMS0AkCNPvYEcAOu0zLg%3D&amp;thumbnailType=2&amp;token=eyJhbGciOiJSUzI1NiIsImtpZCI6IkQ4OThGN0RDMjk2ODQ1MDk1RUUwREZGQ0MzODBBOTM5NjUwNDNFNjQiLCJ0eXAiOiJKV1QiLCJ4NXQiOiIySmozM0Nsb1JRbGU0Tl84dzRDcE9XVUVQbVEifQ.eyJvcmlnaW4iOiJodHRwczovL291dGxvb2sub2ZmaWNlLmNvbSIsInVjIjoiZjkwZjg0OTQ3MGQ3NGIyNWEwOTQ2M2MyMzRkYzYyZDYiLCJ2ZXIiOiJFeGNoYW5nZS5DYWxsYmFjay5WMSIsImFwcGN0eHNlbmRlciI6Ik93YURvd25sb2FkQGNjZDMyY2EzLTE2Y2UtNDI4Zi05NTQxLTM3MmQ2YjA1MTkyOSIsImlzc3JpbmciOiJXVyIsImFwcGN0eCI6IntcIm1zZXhjaHByb3RcIjpcIm93YVwiLFwicHVpZFwiOlwiMTE1Mzk3NzAyNTEwNDU2NjQxMlwiLFwic2NvcGVcIjpcIk93YURvd25sb2FkXCIsXCJvaWRcIjpcImM0OWQzZmMxLWRjZGUtNGIxMi1hZDA5LTQ0YWY2NDIzNzI4Y1wiLFwicHJpbWFyeXNpZFwiOlwiUy0xLTUtMjEtMjgxNDA1MzYwNi0xODc1OTc4NDkzLTQ2MDE5MC0xMTMyMDczOVwifSIsIm5iZiI6MTY2MDg2MDQwMywiZXhwIjoxNjYwODYxMDAzLCJpc3MiOiIwMDAwMDAwMi0wMDAwLTBmZjEtY2UwMC0wMDAwMDAwMDAwMDBAY2NkMzJjYTMtMTZjZS00MjhmLTk1NDEtMzcyZDZiMDUxOTI5IiwiYXVkIjoiMDAwMDAwMDItMDAwMC0wZmYxLWNlMDAtMDAwMDAwMDAwMDAwL2F0dGFjaG1lbnRzLm9mZmljZS5uZXRAY2NkMzJjYTMtMTZjZS00MjhmLTk1NDEtMzcyZDZiMDUxOTI5IiwiaGFwcCI6Im93YSJ9.Ncb5j7v_VPwsGA1yQlxPn0naJ7qVCk2KB6CbtiRjAsDQycOSE6frf4mEcA4Jjwkg12i9O1bp-sFLwBmOGLQtULcgfy3_FcmLqYIYQlLkEh9L7ScgmtzeUaxW68mmMuXqRGzCq-HKsK6-LXhFOTn3ynLHzpUvTklijG3YO7eFBtJ9uEN72FpL0Nydb-9KDQF4yzZFvk8daKdYLq23YXjSZh6GGJ3oGGR31EEGpDiFM9YN1XaZwJ2vRFTRNAV_sAp7MFtRF3ahoXqZG5GdUM8xabiVsOvCehSBK9jp2Jec72Zlz1ab5-h3z6-c0XuJhHmgtgAh4KL3X7tSTuuiSnXwAw&amp;X-OWA-CANARY=L8bgfB1lg0iQO0grdM7994Ah4_dlgdoYHou82LAFug66KuS9NNx0WE9dNkyWVdUzYrPkMVV7EsA.&amp;owa=outlook.office.com&amp;scriptVer=20220729002.16&amp;animation=true">
            <a:extLst>
              <a:ext uri="{FF2B5EF4-FFF2-40B4-BE49-F238E27FC236}">
                <a16:creationId xmlns:a16="http://schemas.microsoft.com/office/drawing/2014/main" id="{6F653FAC-E266-4653-A213-453E2CC3F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8" t="7259" r="11086" b="47852"/>
          <a:stretch/>
        </p:blipFill>
        <p:spPr bwMode="auto">
          <a:xfrm rot="16200000">
            <a:off x="5497142" y="1702336"/>
            <a:ext cx="3420852" cy="291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046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6CF5185-8D54-493F-9BCF-42B03A186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97" y="5257801"/>
            <a:ext cx="2787839" cy="613446"/>
          </a:xfrm>
          <a:prstGeom prst="rect">
            <a:avLst/>
          </a:prstGeom>
        </p:spPr>
      </p:pic>
      <p:pic>
        <p:nvPicPr>
          <p:cNvPr id="12292" name="Picture 4" descr="https://attachments.office.net/owa/gw09wilsonclare5%40glow.ea.glasgow.sch.uk/service.svc/s/GetAttachmentThumbnail?id=AAMkAGM4OTZlMGYyLWM0ZGItNDRlNi05YTRjLTY0YzgyNmZlMzJlZQBGAAAAAACI%2B5GCsLiaQYtfMmDVkIwmBwC4QOGgcbMgS48vVudRvh4%2FAAAAAAEMAAC4QOGgcbMgS48vVudRvh4%2FAAawOIb1AAABEgAQAGEQXj8%2BZEtLjqEqNxJ7pYg%3D&amp;thumbnailType=2&amp;token=eyJhbGciOiJSUzI1NiIsImtpZCI6IkQ4OThGN0RDMjk2ODQ1MDk1RUUwREZGQ0MzODBBOTM5NjUwNDNFNjQiLCJ0eXAiOiJKV1QiLCJ4NXQiOiIySmozM0Nsb1JRbGU0Tl84dzRDcE9XVUVQbVEifQ.eyJvcmlnaW4iOiJodHRwczovL291dGxvb2sub2ZmaWNlLmNvbSIsInVjIjoiZjkwZjg0OTQ3MGQ3NGIyNWEwOTQ2M2MyMzRkYzYyZDYiLCJ2ZXIiOiJFeGNoYW5nZS5DYWxsYmFjay5WMSIsImFwcGN0eHNlbmRlciI6Ik93YURvd25sb2FkQGNjZDMyY2EzLTE2Y2UtNDI4Zi05NTQxLTM3MmQ2YjA1MTkyOSIsImlzc3JpbmciOiJXVyIsImFwcGN0eCI6IntcIm1zZXhjaHByb3RcIjpcIm93YVwiLFwicHVpZFwiOlwiMTE1Mzk3NzAyNTEwNDU2NjQxMlwiLFwic2NvcGVcIjpcIk93YURvd25sb2FkXCIsXCJvaWRcIjpcImM0OWQzZmMxLWRjZGUtNGIxMi1hZDA5LTQ0YWY2NDIzNzI4Y1wiLFwicHJpbWFyeXNpZFwiOlwiUy0xLTUtMjEtMjgxNDA1MzYwNi0xODc1OTc4NDkzLTQ2MDE5MC0xMTMyMDczOVwifSIsIm5iZiI6MTY2MDg2MDQwMywiZXhwIjoxNjYwODYxMDAzLCJpc3MiOiIwMDAwMDAwMi0wMDAwLTBmZjEtY2UwMC0wMDAwMDAwMDAwMDBAY2NkMzJjYTMtMTZjZS00MjhmLTk1NDEtMzcyZDZiMDUxOTI5IiwiYXVkIjoiMDAwMDAwMDItMDAwMC0wZmYxLWNlMDAtMDAwMDAwMDAwMDAwL2F0dGFjaG1lbnRzLm9mZmljZS5uZXRAY2NkMzJjYTMtMTZjZS00MjhmLTk1NDEtMzcyZDZiMDUxOTI5IiwiaGFwcCI6Im93YSJ9.Ncb5j7v_VPwsGA1yQlxPn0naJ7qVCk2KB6CbtiRjAsDQycOSE6frf4mEcA4Jjwkg12i9O1bp-sFLwBmOGLQtULcgfy3_FcmLqYIYQlLkEh9L7ScgmtzeUaxW68mmMuXqRGzCq-HKsK6-LXhFOTn3ynLHzpUvTklijG3YO7eFBtJ9uEN72FpL0Nydb-9KDQF4yzZFvk8daKdYLq23YXjSZh6GGJ3oGGR31EEGpDiFM9YN1XaZwJ2vRFTRNAV_sAp7MFtRF3ahoXqZG5GdUM8xabiVsOvCehSBK9jp2Jec72Zlz1ab5-h3z6-c0XuJhHmgtgAh4KL3X7tSTuuiSnXwAw&amp;X-OWA-CANARY=L8bgfB1lg0iQO0grdM7994Ah4_dlgdoYHou82LAFug66KuS9NNx0WE9dNkyWVdUzYrPkMVV7EsA.&amp;owa=outlook.office.com&amp;scriptVer=20220729002.16&amp;animation=true">
            <a:extLst>
              <a:ext uri="{FF2B5EF4-FFF2-40B4-BE49-F238E27FC236}">
                <a16:creationId xmlns:a16="http://schemas.microsoft.com/office/drawing/2014/main" id="{9ABD3AC6-5A1F-45F3-BEF4-73BB4382F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5" b="33383"/>
          <a:stretch/>
        </p:blipFill>
        <p:spPr bwMode="auto">
          <a:xfrm>
            <a:off x="182880" y="1634490"/>
            <a:ext cx="3857625" cy="246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attachments.office.net/owa/gw09wilsonclare5%40glow.ea.glasgow.sch.uk/service.svc/s/GetAttachmentThumbnail?id=AAMkAGM4OTZlMGYyLWM0ZGItNDRlNi05YTRjLTY0YzgyNmZlMzJlZQBGAAAAAACI%2B5GCsLiaQYtfMmDVkIwmBwC4QOGgcbMgS48vVudRvh4%2FAAAAAAEMAAC4QOGgcbMgS48vVudRvh4%2FAAawOIb1AAABEgAQACCoEFRiWoVIo%2BN4F6viipY%3D&amp;thumbnailType=2&amp;token=eyJhbGciOiJSUzI1NiIsImtpZCI6IkQ4OThGN0RDMjk2ODQ1MDk1RUUwREZGQ0MzODBBOTM5NjUwNDNFNjQiLCJ0eXAiOiJKV1QiLCJ4NXQiOiIySmozM0Nsb1JRbGU0Tl84dzRDcE9XVUVQbVEifQ.eyJvcmlnaW4iOiJodHRwczovL291dGxvb2sub2ZmaWNlLmNvbSIsInVjIjoiZjkwZjg0OTQ3MGQ3NGIyNWEwOTQ2M2MyMzRkYzYyZDYiLCJ2ZXIiOiJFeGNoYW5nZS5DYWxsYmFjay5WMSIsImFwcGN0eHNlbmRlciI6Ik93YURvd25sb2FkQGNjZDMyY2EzLTE2Y2UtNDI4Zi05NTQxLTM3MmQ2YjA1MTkyOSIsImlzc3JpbmciOiJXVyIsImFwcGN0eCI6IntcIm1zZXhjaHByb3RcIjpcIm93YVwiLFwicHVpZFwiOlwiMTE1Mzk3NzAyNTEwNDU2NjQxMlwiLFwic2NvcGVcIjpcIk93YURvd25sb2FkXCIsXCJvaWRcIjpcImM0OWQzZmMxLWRjZGUtNGIxMi1hZDA5LTQ0YWY2NDIzNzI4Y1wiLFwicHJpbWFyeXNpZFwiOlwiUy0xLTUtMjEtMjgxNDA1MzYwNi0xODc1OTc4NDkzLTQ2MDE5MC0xMTMyMDczOVwifSIsIm5iZiI6MTY2MDg2MDcwMywiZXhwIjoxNjYwODYxMzAzLCJpc3MiOiIwMDAwMDAwMi0wMDAwLTBmZjEtY2UwMC0wMDAwMDAwMDAwMDBAY2NkMzJjYTMtMTZjZS00MjhmLTk1NDEtMzcyZDZiMDUxOTI5IiwiYXVkIjoiMDAwMDAwMDItMDAwMC0wZmYxLWNlMDAtMDAwMDAwMDAwMDAwL2F0dGFjaG1lbnRzLm9mZmljZS5uZXRAY2NkMzJjYTMtMTZjZS00MjhmLTk1NDEtMzcyZDZiMDUxOTI5IiwiaGFwcCI6Im93YSJ9.QaclSIX1iKdVx90yg-UdFl9Dv-diz8sUbXYFGw4pGRSEtEPmyRhD14tFpQ9zlA1t2na_hZv8TZz8aeqH66YYZMkS3_KxJbb0pYTmIvGm5iGqjMMaeIpllBsHiO4yYXHcQdQkJ53qwnx2ncyQpjBoa0FCD-VDV9FKzLKYK4GQ-1RqujghXnQXGzp5K82qfCyvrgt9kX1H_U4FEM-69X9O7FE_2NYScP8scyV7AFsrp91HYEhIfYN6ZcrCKYQkQ6GHT_H5I4oEAPy6uQix9moIG8rN1yvFsZRnjCPkmqbXrvPmItPsO9ipWbyZzMyPJbWBhPrfIEJRU19el3n04aDuPw&amp;X-OWA-CANARY=L8bgfB1lg0iQO0grdM7994Ah4_dlgdoYHou82LAFug66KuS9NNx0WE9dNkyWVdUzYrPkMVV7EsA.&amp;owa=outlook.office.com&amp;scriptVer=20220729002.16&amp;animation=true">
            <a:extLst>
              <a:ext uri="{FF2B5EF4-FFF2-40B4-BE49-F238E27FC236}">
                <a16:creationId xmlns:a16="http://schemas.microsoft.com/office/drawing/2014/main" id="{E04D1949-5BC1-4F9E-B921-B63BFEC02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9778" r="10616" b="13778"/>
          <a:stretch/>
        </p:blipFill>
        <p:spPr bwMode="auto">
          <a:xfrm>
            <a:off x="6096918" y="1017234"/>
            <a:ext cx="3005197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attachments.office.net/owa/gw09wilsonclare5%40glow.ea.glasgow.sch.uk/service.svc/s/GetAttachmentThumbnail?id=AAMkAGM4OTZlMGYyLWM0ZGItNDRlNi05YTRjLTY0YzgyNmZlMzJlZQBGAAAAAACI%2B5GCsLiaQYtfMmDVkIwmBwC4QOGgcbMgS48vVudRvh4%2FAAAAAAEMAAC4QOGgcbMgS48vVudRvh4%2FAAawOIb1AAABEgAQAHAKuCcPSP5OmUg6tHvc6MA%3D&amp;thumbnailType=2&amp;token=eyJhbGciOiJSUzI1NiIsImtpZCI6IkQ4OThGN0RDMjk2ODQ1MDk1RUUwREZGQ0MzODBBOTM5NjUwNDNFNjQiLCJ0eXAiOiJKV1QiLCJ4NXQiOiIySmozM0Nsb1JRbGU0Tl84dzRDcE9XVUVQbVEifQ.eyJvcmlnaW4iOiJodHRwczovL291dGxvb2sub2ZmaWNlLmNvbSIsInVjIjoiZjkwZjg0OTQ3MGQ3NGIyNWEwOTQ2M2MyMzRkYzYyZDYiLCJ2ZXIiOiJFeGNoYW5nZS5DYWxsYmFjay5WMSIsImFwcGN0eHNlbmRlciI6Ik93YURvd25sb2FkQGNjZDMyY2EzLTE2Y2UtNDI4Zi05NTQxLTM3MmQ2YjA1MTkyOSIsImlzc3JpbmciOiJXVyIsImFwcGN0eCI6IntcIm1zZXhjaHByb3RcIjpcIm93YVwiLFwicHVpZFwiOlwiMTE1Mzk3NzAyNTEwNDU2NjQxMlwiLFwic2NvcGVcIjpcIk93YURvd25sb2FkXCIsXCJvaWRcIjpcImM0OWQzZmMxLWRjZGUtNGIxMi1hZDA5LTQ0YWY2NDIzNzI4Y1wiLFwicHJpbWFyeXNpZFwiOlwiUy0xLTUtMjEtMjgxNDA1MzYwNi0xODc1OTc4NDkzLTQ2MDE5MC0xMTMyMDczOVwifSIsIm5iZiI6MTY2MDg2MDQwMywiZXhwIjoxNjYwODYxMDAzLCJpc3MiOiIwMDAwMDAwMi0wMDAwLTBmZjEtY2UwMC0wMDAwMDAwMDAwMDBAY2NkMzJjYTMtMTZjZS00MjhmLTk1NDEtMzcyZDZiMDUxOTI5IiwiYXVkIjoiMDAwMDAwMDItMDAwMC0wZmYxLWNlMDAtMDAwMDAwMDAwMDAwL2F0dGFjaG1lbnRzLm9mZmljZS5uZXRAY2NkMzJjYTMtMTZjZS00MjhmLTk1NDEtMzcyZDZiMDUxOTI5IiwiaGFwcCI6Im93YSJ9.Ncb5j7v_VPwsGA1yQlxPn0naJ7qVCk2KB6CbtiRjAsDQycOSE6frf4mEcA4Jjwkg12i9O1bp-sFLwBmOGLQtULcgfy3_FcmLqYIYQlLkEh9L7ScgmtzeUaxW68mmMuXqRGzCq-HKsK6-LXhFOTn3ynLHzpUvTklijG3YO7eFBtJ9uEN72FpL0Nydb-9KDQF4yzZFvk8daKdYLq23YXjSZh6GGJ3oGGR31EEGpDiFM9YN1XaZwJ2vRFTRNAV_sAp7MFtRF3ahoXqZG5GdUM8xabiVsOvCehSBK9jp2Jec72Zlz1ab5-h3z6-c0XuJhHmgtgAh4KL3X7tSTuuiSnXwAw&amp;X-OWA-CANARY=L8bgfB1lg0iQO0grdM7994Ah4_dlgdoYHou82LAFug66KuS9NNx0WE9dNkyWVdUzYrPkMVV7EsA.&amp;owa=outlook.office.com&amp;scriptVer=20220729002.16&amp;animation=true">
            <a:extLst>
              <a:ext uri="{FF2B5EF4-FFF2-40B4-BE49-F238E27FC236}">
                <a16:creationId xmlns:a16="http://schemas.microsoft.com/office/drawing/2014/main" id="{F476C78E-FAF1-4B2C-8C8D-B30533B2C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5" b="15111"/>
          <a:stretch/>
        </p:blipFill>
        <p:spPr bwMode="auto">
          <a:xfrm>
            <a:off x="2773681" y="2970099"/>
            <a:ext cx="3230126" cy="257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75BDB3-E795-4923-9A4C-08E7C4291490}"/>
              </a:ext>
            </a:extLst>
          </p:cNvPr>
          <p:cNvSpPr/>
          <p:nvPr/>
        </p:nvSpPr>
        <p:spPr>
          <a:xfrm>
            <a:off x="182880" y="167435"/>
            <a:ext cx="5469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Some notes from meetings with young people asking their opinions of what a Rights Respecting </a:t>
            </a:r>
          </a:p>
          <a:p>
            <a:r>
              <a:rPr lang="en-GB" sz="2000" b="1" dirty="0"/>
              <a:t>School should be…</a:t>
            </a:r>
          </a:p>
        </p:txBody>
      </p:sp>
    </p:spTree>
    <p:extLst>
      <p:ext uri="{BB962C8B-B14F-4D97-AF65-F5344CB8AC3E}">
        <p14:creationId xmlns:p14="http://schemas.microsoft.com/office/powerpoint/2010/main" val="891044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3C1B332-3F02-41B3-ADD2-28DF6201F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573698"/>
            <a:ext cx="2787839" cy="613446"/>
          </a:xfrm>
          <a:prstGeom prst="rect">
            <a:avLst/>
          </a:prstGeom>
        </p:spPr>
      </p:pic>
      <p:pic>
        <p:nvPicPr>
          <p:cNvPr id="17410" name="Picture 2" descr="https://attachments.office.net/owa/gw09wilsonclare5%40glow.ea.glasgow.sch.uk/service.svc/s/GetAttachmentThumbnail?id=AAMkAGM4OTZlMGYyLWM0ZGItNDRlNi05YTRjLTY0YzgyNmZlMzJlZQBGAAAAAACI%2B5GCsLiaQYtfMmDVkIwmBwC4QOGgcbMgS48vVudRvh4%2FAAAAAAEMAAC4QOGgcbMgS48vVudRvh4%2FAAawOIb3AAABEgAQAJdiUzOsVGhGng9sdFrG9fg%3D&amp;thumbnailType=2&amp;token=eyJhbGciOiJSUzI1NiIsImtpZCI6IkQ4OThGN0RDMjk2ODQ1MDk1RUUwREZGQ0MzODBBOTM5NjUwNDNFNjQiLCJ0eXAiOiJKV1QiLCJ4NXQiOiIySmozM0Nsb1JRbGU0Tl84dzRDcE9XVUVQbVEifQ.eyJvcmlnaW4iOiJodHRwczovL291dGxvb2sub2ZmaWNlLmNvbSIsInVjIjoiZjkwZjg0OTQ3MGQ3NGIyNWEwOTQ2M2MyMzRkYzYyZDYiLCJ2ZXIiOiJFeGNoYW5nZS5DYWxsYmFjay5WMSIsImFwcGN0eHNlbmRlciI6Ik93YURvd25sb2FkQGNjZDMyY2EzLTE2Y2UtNDI4Zi05NTQxLTM3MmQ2YjA1MTkyOSIsImlzc3JpbmciOiJXVyIsImFwcGN0eCI6IntcIm1zZXhjaHByb3RcIjpcIm93YVwiLFwicHVpZFwiOlwiMTE1Mzk3NzAyNTEwNDU2NjQxMlwiLFwic2NvcGVcIjpcIk93YURvd25sb2FkXCIsXCJvaWRcIjpcImM0OWQzZmMxLWRjZGUtNGIxMi1hZDA5LTQ0YWY2NDIzNzI4Y1wiLFwicHJpbWFyeXNpZFwiOlwiUy0xLTUtMjEtMjgxNDA1MzYwNi0xODc1OTc4NDkzLTQ2MDE5MC0xMTMyMDczOVwifSIsIm5iZiI6MTY2MDg2MTAwMywiZXhwIjoxNjYwODYxNjAzLCJpc3MiOiIwMDAwMDAwMi0wMDAwLTBmZjEtY2UwMC0wMDAwMDAwMDAwMDBAY2NkMzJjYTMtMTZjZS00MjhmLTk1NDEtMzcyZDZiMDUxOTI5IiwiYXVkIjoiMDAwMDAwMDItMDAwMC0wZmYxLWNlMDAtMDAwMDAwMDAwMDAwL2F0dGFjaG1lbnRzLm9mZmljZS5uZXRAY2NkMzJjYTMtMTZjZS00MjhmLTk1NDEtMzcyZDZiMDUxOTI5IiwiaGFwcCI6Im93YSJ9.CsgS6bqYm2LZRRntT26ez1v-n9bWl3iUAmSb9ziG56SZ3eA-O05xkePNRoCnZkbRHRiiuLI3L7QD85sSU1rMFHURQbobTQFmHPRIpq0_NS7sIPqdLimQ7lNWMPBadQMz-L8E_3Es7IosZT-qcUkRMQ3pd-oZ3krm68GiadNPFBujOv8r41MqD09qTVj_KbCJcNuACxEw9c9l0tYhhhvoYpsR1ICu5qo4E_vi2hv5vTjVx1m13NYCehUQ8OP5Y8DGeyEoIgs8kqPvwdPiyMrd9uwywZHP1JKliFHUUsomxRU32pqU9IrrXd4pRRuTSEpbhqqy9oqQCsG73MD2781Mcw&amp;X-OWA-CANARY=0zTjix4hWUaBjK4gygs70-CXLdxngdoYSK1HN7y5Jzmtq82QZN8bUsQQsN1CJxWUAd2IoawP3zA.&amp;owa=outlook.office.com&amp;scriptVer=20220729002.16&amp;animation=true">
            <a:extLst>
              <a:ext uri="{FF2B5EF4-FFF2-40B4-BE49-F238E27FC236}">
                <a16:creationId xmlns:a16="http://schemas.microsoft.com/office/drawing/2014/main" id="{78C12620-A50C-4E1F-942A-82F6909D3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6" b="4099"/>
          <a:stretch/>
        </p:blipFill>
        <p:spPr bwMode="auto">
          <a:xfrm>
            <a:off x="390496" y="1436370"/>
            <a:ext cx="3876734" cy="444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attachments.office.net/owa/gw09wilsonclare5%40glow.ea.glasgow.sch.uk/service.svc/s/GetAttachmentThumbnail?id=AAMkAGM4OTZlMGYyLWM0ZGItNDRlNi05YTRjLTY0YzgyNmZlMzJlZQBGAAAAAACI%2B5GCsLiaQYtfMmDVkIwmBwC4QOGgcbMgS48vVudRvh4%2FAAAAAAEMAAC4QOGgcbMgS48vVudRvh4%2FAAawOIb1AAABEgAQAOFqkLKVOO5FpfkBlsItisA%3D&amp;thumbnailType=2&amp;token=eyJhbGciOiJSUzI1NiIsImtpZCI6IkQ4OThGN0RDMjk2ODQ1MDk1RUUwREZGQ0MzODBBOTM5NjUwNDNFNjQiLCJ0eXAiOiJKV1QiLCJ4NXQiOiIySmozM0Nsb1JRbGU0Tl84dzRDcE9XVUVQbVEifQ.eyJvcmlnaW4iOiJodHRwczovL291dGxvb2sub2ZmaWNlLmNvbSIsInVjIjoiZjkwZjg0OTQ3MGQ3NGIyNWEwOTQ2M2MyMzRkYzYyZDYiLCJ2ZXIiOiJFeGNoYW5nZS5DYWxsYmFjay5WMSIsImFwcGN0eHNlbmRlciI6Ik93YURvd25sb2FkQGNjZDMyY2EzLTE2Y2UtNDI4Zi05NTQxLTM3MmQ2YjA1MTkyOSIsImlzc3JpbmciOiJXVyIsImFwcGN0eCI6IntcIm1zZXhjaHByb3RcIjpcIm93YVwiLFwicHVpZFwiOlwiMTE1Mzk3NzAyNTEwNDU2NjQxMlwiLFwic2NvcGVcIjpcIk93YURvd25sb2FkXCIsXCJvaWRcIjpcImM0OWQzZmMxLWRjZGUtNGIxMi1hZDA5LTQ0YWY2NDIzNzI4Y1wiLFwicHJpbWFyeXNpZFwiOlwiUy0xLTUtMjEtMjgxNDA1MzYwNi0xODc1OTc4NDkzLTQ2MDE5MC0xMTMyMDczOVwifSIsIm5iZiI6MTY2MDg2MDQwMywiZXhwIjoxNjYwODYxMDAzLCJpc3MiOiIwMDAwMDAwMi0wMDAwLTBmZjEtY2UwMC0wMDAwMDAwMDAwMDBAY2NkMzJjYTMtMTZjZS00MjhmLTk1NDEtMzcyZDZiMDUxOTI5IiwiYXVkIjoiMDAwMDAwMDItMDAwMC0wZmYxLWNlMDAtMDAwMDAwMDAwMDAwL2F0dGFjaG1lbnRzLm9mZmljZS5uZXRAY2NkMzJjYTMtMTZjZS00MjhmLTk1NDEtMzcyZDZiMDUxOTI5IiwiaGFwcCI6Im93YSJ9.Ncb5j7v_VPwsGA1yQlxPn0naJ7qVCk2KB6CbtiRjAsDQycOSE6frf4mEcA4Jjwkg12i9O1bp-sFLwBmOGLQtULcgfy3_FcmLqYIYQlLkEh9L7ScgmtzeUaxW68mmMuXqRGzCq-HKsK6-LXhFOTn3ynLHzpUvTklijG3YO7eFBtJ9uEN72FpL0Nydb-9KDQF4yzZFvk8daKdYLq23YXjSZh6GGJ3oGGR31EEGpDiFM9YN1XaZwJ2vRFTRNAV_sAp7MFtRF3ahoXqZG5GdUM8xabiVsOvCehSBK9jp2Jec72Zlz1ab5-h3z6-c0XuJhHmgtgAh4KL3X7tSTuuiSnXwAw&amp;X-OWA-CANARY=L8bgfB1lg0iQO0grdM7994Ah4_dlgdoYHou82LAFug66KuS9NNx0WE9dNkyWVdUzYrPkMVV7EsA.&amp;owa=outlook.office.com&amp;scriptVer=20220729002.16&amp;animation=true">
            <a:extLst>
              <a:ext uri="{FF2B5EF4-FFF2-40B4-BE49-F238E27FC236}">
                <a16:creationId xmlns:a16="http://schemas.microsoft.com/office/drawing/2014/main" id="{0915B4CB-F166-4965-8382-5F0D91817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5" t="22367"/>
          <a:stretch/>
        </p:blipFill>
        <p:spPr bwMode="auto">
          <a:xfrm>
            <a:off x="5663565" y="1234358"/>
            <a:ext cx="3117533" cy="399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596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F1248DA-C137-492B-8B9D-2534F1752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97" y="5257801"/>
            <a:ext cx="2787839" cy="613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3F4BF3-2046-4DE4-8D8A-20E4A3441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39" y="1594720"/>
            <a:ext cx="3846085" cy="2841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3F7F7B-DBCC-4469-AC06-B141C2CAB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814" y="1474471"/>
            <a:ext cx="4730413" cy="27825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64D33D-AD89-43E2-84C6-96E56AD70CC4}"/>
              </a:ext>
            </a:extLst>
          </p:cNvPr>
          <p:cNvSpPr/>
          <p:nvPr/>
        </p:nvSpPr>
        <p:spPr>
          <a:xfrm>
            <a:off x="391238" y="473737"/>
            <a:ext cx="8069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Staff and young people were involved in the development of our new Standards for Success Policy. </a:t>
            </a:r>
          </a:p>
        </p:txBody>
      </p:sp>
    </p:spTree>
    <p:extLst>
      <p:ext uri="{BB962C8B-B14F-4D97-AF65-F5344CB8AC3E}">
        <p14:creationId xmlns:p14="http://schemas.microsoft.com/office/powerpoint/2010/main" val="149389993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831</Words>
  <Application>Microsoft Office PowerPoint</Application>
  <PresentationFormat>On-screen Show (4:3)</PresentationFormat>
  <Paragraphs>118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tahoma</vt:lpstr>
      <vt:lpstr>-apple-system</vt:lpstr>
      <vt:lpstr>Calibri</vt:lpstr>
      <vt:lpstr>Arial</vt:lpstr>
      <vt:lpstr>RockwellNova</vt:lpstr>
      <vt:lpstr>Corbel</vt:lpstr>
      <vt:lpstr>Wingdings</vt:lpstr>
      <vt:lpstr>Comic Sans MS</vt:lpstr>
      <vt:lpstr>Univers Next Pro Condensed</vt:lpstr>
      <vt:lpstr>Office Theme</vt:lpstr>
      <vt:lpstr>Parallax</vt:lpstr>
      <vt:lpstr>Holyrood RC Secondary </vt:lpstr>
      <vt:lpstr>We were awarded SILVER: RIGHTS AWARE in August 2022 and are now aiming for GOLD!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Rights Respecting Schools</vt:lpstr>
      <vt:lpstr>Our Affiliated Groups</vt:lpstr>
      <vt:lpstr>Period Dignity Group</vt:lpstr>
      <vt:lpstr>VIP Room</vt:lpstr>
      <vt:lpstr>PowerPoint Presentation</vt:lpstr>
      <vt:lpstr>PowerPoint Presentation</vt:lpstr>
      <vt:lpstr>PowerPoint Presentation</vt:lpstr>
      <vt:lpstr>Cost of the School day</vt:lpstr>
    </vt:vector>
  </TitlesOfParts>
  <Company>UNICEF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McCaul</dc:creator>
  <cp:lastModifiedBy>CWilson</cp:lastModifiedBy>
  <cp:revision>94</cp:revision>
  <cp:lastPrinted>2017-01-30T14:43:51Z</cp:lastPrinted>
  <dcterms:created xsi:type="dcterms:W3CDTF">2014-10-31T12:48:46Z</dcterms:created>
  <dcterms:modified xsi:type="dcterms:W3CDTF">2023-10-12T09:31:32Z</dcterms:modified>
</cp:coreProperties>
</file>